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9" r:id="rId2"/>
  </p:sldIdLst>
  <p:sldSz cx="30243463" cy="42845038"/>
  <p:notesSz cx="6735763" cy="9869488"/>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2087563" indent="-1630363"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4175125" indent="-3260725"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6264275" indent="-4892675"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8351838" indent="-6523038"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11045">
          <p15:clr>
            <a:srgbClr val="A4A3A4"/>
          </p15:clr>
        </p15:guide>
        <p15:guide id="2" pos="85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DDDDDD"/>
    <a:srgbClr val="EAEAEA"/>
    <a:srgbClr val="C0C0C0"/>
    <a:srgbClr val="CCFFFF"/>
    <a:srgbClr val="CCFF66"/>
    <a:srgbClr val="FF66FF"/>
    <a:srgbClr val="FF6600"/>
    <a:srgbClr val="000099"/>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206" autoAdjust="0"/>
    <p:restoredTop sz="97106" autoAdjust="0"/>
  </p:normalViewPr>
  <p:slideViewPr>
    <p:cSldViewPr snapToGrid="0">
      <p:cViewPr varScale="1">
        <p:scale>
          <a:sx n="26" d="100"/>
          <a:sy n="26" d="100"/>
        </p:scale>
        <p:origin x="4932" y="180"/>
      </p:cViewPr>
      <p:guideLst>
        <p:guide orient="horz" pos="11045"/>
        <p:guide pos="8527"/>
      </p:guideLst>
    </p:cSldViewPr>
  </p:slideViewPr>
  <p:notesTextViewPr>
    <p:cViewPr>
      <p:scale>
        <a:sx n="100" d="100"/>
        <a:sy n="10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0"/>
            <a:ext cx="2920390" cy="493081"/>
          </a:xfrm>
          <a:prstGeom prst="rect">
            <a:avLst/>
          </a:prstGeom>
        </p:spPr>
        <p:txBody>
          <a:bodyPr vert="horz" lIns="91409" tIns="45705" rIns="91409" bIns="45705" rtlCol="0"/>
          <a:lstStyle>
            <a:lvl1pPr algn="l">
              <a:defRPr sz="1200">
                <a:latin typeface="Arial" charset="0"/>
                <a:ea typeface="ＭＳ Ｐゴシック" pitchFamily="50" charset="-128"/>
              </a:defRPr>
            </a:lvl1pPr>
          </a:lstStyle>
          <a:p>
            <a:pPr>
              <a:defRPr/>
            </a:pPr>
            <a:endParaRPr lang="ja-JP" altLang="en-US"/>
          </a:p>
        </p:txBody>
      </p:sp>
      <p:sp>
        <p:nvSpPr>
          <p:cNvPr id="3" name="日付プレースホルダ 2"/>
          <p:cNvSpPr>
            <a:spLocks noGrp="1"/>
          </p:cNvSpPr>
          <p:nvPr>
            <p:ph type="dt" idx="1"/>
          </p:nvPr>
        </p:nvSpPr>
        <p:spPr>
          <a:xfrm>
            <a:off x="3813816" y="0"/>
            <a:ext cx="2920390" cy="493081"/>
          </a:xfrm>
          <a:prstGeom prst="rect">
            <a:avLst/>
          </a:prstGeom>
        </p:spPr>
        <p:txBody>
          <a:bodyPr vert="horz" lIns="91409" tIns="45705" rIns="91409" bIns="45705" rtlCol="0"/>
          <a:lstStyle>
            <a:lvl1pPr algn="r">
              <a:defRPr sz="1200">
                <a:latin typeface="Arial" charset="0"/>
                <a:ea typeface="ＭＳ Ｐゴシック" pitchFamily="50" charset="-128"/>
              </a:defRPr>
            </a:lvl1pPr>
          </a:lstStyle>
          <a:p>
            <a:pPr>
              <a:defRPr/>
            </a:pPr>
            <a:fld id="{64444F7B-DEA5-4A36-AC86-BEADAAFB71E3}" type="datetimeFigureOut">
              <a:rPr lang="ja-JP" altLang="en-US"/>
              <a:pPr>
                <a:defRPr/>
              </a:pPr>
              <a:t>2026/9/10</a:t>
            </a:fld>
            <a:endParaRPr lang="ja-JP" altLang="en-US"/>
          </a:p>
        </p:txBody>
      </p:sp>
      <p:sp>
        <p:nvSpPr>
          <p:cNvPr id="4" name="スライド イメージ プレースホルダ 3"/>
          <p:cNvSpPr>
            <a:spLocks noGrp="1" noRot="1" noChangeAspect="1"/>
          </p:cNvSpPr>
          <p:nvPr>
            <p:ph type="sldImg" idx="2"/>
          </p:nvPr>
        </p:nvSpPr>
        <p:spPr>
          <a:xfrm>
            <a:off x="2060575" y="738188"/>
            <a:ext cx="2614613" cy="3705225"/>
          </a:xfrm>
          <a:prstGeom prst="rect">
            <a:avLst/>
          </a:prstGeom>
          <a:noFill/>
          <a:ln w="12700">
            <a:solidFill>
              <a:prstClr val="black"/>
            </a:solidFill>
          </a:ln>
        </p:spPr>
        <p:txBody>
          <a:bodyPr vert="horz" lIns="91409" tIns="45705" rIns="91409" bIns="45705" rtlCol="0" anchor="ctr"/>
          <a:lstStyle/>
          <a:p>
            <a:pPr lvl="0"/>
            <a:endParaRPr lang="ja-JP" altLang="en-US" noProof="0"/>
          </a:p>
        </p:txBody>
      </p:sp>
      <p:sp>
        <p:nvSpPr>
          <p:cNvPr id="5" name="ノート プレースホルダ 4"/>
          <p:cNvSpPr>
            <a:spLocks noGrp="1"/>
          </p:cNvSpPr>
          <p:nvPr>
            <p:ph type="body" sz="quarter" idx="3"/>
          </p:nvPr>
        </p:nvSpPr>
        <p:spPr>
          <a:xfrm>
            <a:off x="673577" y="4688205"/>
            <a:ext cx="5388610" cy="4442451"/>
          </a:xfrm>
          <a:prstGeom prst="rect">
            <a:avLst/>
          </a:prstGeom>
        </p:spPr>
        <p:txBody>
          <a:bodyPr vert="horz" lIns="91409" tIns="45705" rIns="91409" bIns="45705"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2" y="9374835"/>
            <a:ext cx="2920390" cy="493080"/>
          </a:xfrm>
          <a:prstGeom prst="rect">
            <a:avLst/>
          </a:prstGeom>
        </p:spPr>
        <p:txBody>
          <a:bodyPr vert="horz" lIns="91409" tIns="45705" rIns="91409" bIns="45705" rtlCol="0" anchor="b"/>
          <a:lstStyle>
            <a:lvl1pPr algn="l">
              <a:defRPr sz="1200">
                <a:latin typeface="Arial" charset="0"/>
                <a:ea typeface="ＭＳ Ｐゴシック" pitchFamily="50" charset="-128"/>
              </a:defRPr>
            </a:lvl1pPr>
          </a:lstStyle>
          <a:p>
            <a:pPr>
              <a:defRPr/>
            </a:pPr>
            <a:endParaRPr lang="ja-JP" altLang="en-US"/>
          </a:p>
        </p:txBody>
      </p:sp>
      <p:sp>
        <p:nvSpPr>
          <p:cNvPr id="7" name="スライド番号プレースホルダ 6"/>
          <p:cNvSpPr>
            <a:spLocks noGrp="1"/>
          </p:cNvSpPr>
          <p:nvPr>
            <p:ph type="sldNum" sz="quarter" idx="5"/>
          </p:nvPr>
        </p:nvSpPr>
        <p:spPr>
          <a:xfrm>
            <a:off x="3813816" y="9374835"/>
            <a:ext cx="2920390" cy="493080"/>
          </a:xfrm>
          <a:prstGeom prst="rect">
            <a:avLst/>
          </a:prstGeom>
        </p:spPr>
        <p:txBody>
          <a:bodyPr vert="horz" lIns="91409" tIns="45705" rIns="91409" bIns="45705" rtlCol="0" anchor="b"/>
          <a:lstStyle>
            <a:lvl1pPr algn="r">
              <a:defRPr sz="1200">
                <a:latin typeface="Arial" charset="0"/>
                <a:ea typeface="ＭＳ Ｐゴシック" pitchFamily="50" charset="-128"/>
              </a:defRPr>
            </a:lvl1pPr>
          </a:lstStyle>
          <a:p>
            <a:pPr>
              <a:defRPr/>
            </a:pPr>
            <a:fld id="{7F23EE50-EB88-4665-BDC4-11091468C123}" type="slidenum">
              <a:rPr lang="ja-JP" altLang="en-US"/>
              <a:pPr>
                <a:defRPr/>
              </a:pPr>
              <a:t>‹#›</a:t>
            </a:fld>
            <a:endParaRPr lang="ja-JP" altLang="en-US"/>
          </a:p>
        </p:txBody>
      </p:sp>
    </p:spTree>
    <p:extLst>
      <p:ext uri="{BB962C8B-B14F-4D97-AF65-F5344CB8AC3E}">
        <p14:creationId xmlns:p14="http://schemas.microsoft.com/office/powerpoint/2010/main" val="16949743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5500" kern="1200">
        <a:solidFill>
          <a:schemeClr val="tx1"/>
        </a:solidFill>
        <a:latin typeface="+mn-lt"/>
        <a:ea typeface="+mn-ea"/>
        <a:cs typeface="+mn-cs"/>
      </a:defRPr>
    </a:lvl1pPr>
    <a:lvl2pPr marL="2087563" algn="l" rtl="0" eaLnBrk="0" fontAlgn="base" hangingPunct="0">
      <a:spcBef>
        <a:spcPct val="30000"/>
      </a:spcBef>
      <a:spcAft>
        <a:spcPct val="0"/>
      </a:spcAft>
      <a:defRPr kumimoji="1" sz="5500" kern="1200">
        <a:solidFill>
          <a:schemeClr val="tx1"/>
        </a:solidFill>
        <a:latin typeface="+mn-lt"/>
        <a:ea typeface="+mn-ea"/>
        <a:cs typeface="+mn-cs"/>
      </a:defRPr>
    </a:lvl2pPr>
    <a:lvl3pPr marL="4175125" algn="l" rtl="0" eaLnBrk="0" fontAlgn="base" hangingPunct="0">
      <a:spcBef>
        <a:spcPct val="30000"/>
      </a:spcBef>
      <a:spcAft>
        <a:spcPct val="0"/>
      </a:spcAft>
      <a:defRPr kumimoji="1" sz="5500" kern="1200">
        <a:solidFill>
          <a:schemeClr val="tx1"/>
        </a:solidFill>
        <a:latin typeface="+mn-lt"/>
        <a:ea typeface="+mn-ea"/>
        <a:cs typeface="+mn-cs"/>
      </a:defRPr>
    </a:lvl3pPr>
    <a:lvl4pPr marL="6264275" algn="l" rtl="0" eaLnBrk="0" fontAlgn="base" hangingPunct="0">
      <a:spcBef>
        <a:spcPct val="30000"/>
      </a:spcBef>
      <a:spcAft>
        <a:spcPct val="0"/>
      </a:spcAft>
      <a:defRPr kumimoji="1" sz="5500" kern="1200">
        <a:solidFill>
          <a:schemeClr val="tx1"/>
        </a:solidFill>
        <a:latin typeface="+mn-lt"/>
        <a:ea typeface="+mn-ea"/>
        <a:cs typeface="+mn-cs"/>
      </a:defRPr>
    </a:lvl4pPr>
    <a:lvl5pPr marL="8351838" algn="l" rtl="0" eaLnBrk="0" fontAlgn="base" hangingPunct="0">
      <a:spcBef>
        <a:spcPct val="30000"/>
      </a:spcBef>
      <a:spcAft>
        <a:spcPct val="0"/>
      </a:spcAft>
      <a:defRPr kumimoji="1" sz="5500" kern="1200">
        <a:solidFill>
          <a:schemeClr val="tx1"/>
        </a:solidFill>
        <a:latin typeface="+mn-lt"/>
        <a:ea typeface="+mn-ea"/>
        <a:cs typeface="+mn-cs"/>
      </a:defRPr>
    </a:lvl5pPr>
    <a:lvl6pPr marL="10441076" algn="l" defTabSz="4176431" rtl="0" eaLnBrk="1" latinLnBrk="0" hangingPunct="1">
      <a:defRPr kumimoji="1" sz="5500" kern="1200">
        <a:solidFill>
          <a:schemeClr val="tx1"/>
        </a:solidFill>
        <a:latin typeface="+mn-lt"/>
        <a:ea typeface="+mn-ea"/>
        <a:cs typeface="+mn-cs"/>
      </a:defRPr>
    </a:lvl6pPr>
    <a:lvl7pPr marL="12529292" algn="l" defTabSz="4176431" rtl="0" eaLnBrk="1" latinLnBrk="0" hangingPunct="1">
      <a:defRPr kumimoji="1" sz="5500" kern="1200">
        <a:solidFill>
          <a:schemeClr val="tx1"/>
        </a:solidFill>
        <a:latin typeface="+mn-lt"/>
        <a:ea typeface="+mn-ea"/>
        <a:cs typeface="+mn-cs"/>
      </a:defRPr>
    </a:lvl7pPr>
    <a:lvl8pPr marL="14617507" algn="l" defTabSz="4176431" rtl="0" eaLnBrk="1" latinLnBrk="0" hangingPunct="1">
      <a:defRPr kumimoji="1" sz="5500" kern="1200">
        <a:solidFill>
          <a:schemeClr val="tx1"/>
        </a:solidFill>
        <a:latin typeface="+mn-lt"/>
        <a:ea typeface="+mn-ea"/>
        <a:cs typeface="+mn-cs"/>
      </a:defRPr>
    </a:lvl8pPr>
    <a:lvl9pPr marL="16705722" algn="l" defTabSz="4176431" rtl="0" eaLnBrk="1" latinLnBrk="0" hangingPunct="1">
      <a:defRPr kumimoji="1" sz="5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410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5500">
                <a:solidFill>
                  <a:schemeClr val="tx1"/>
                </a:solidFill>
                <a:latin typeface="Calibri" pitchFamily="34" charset="0"/>
                <a:ea typeface="ＭＳ Ｐゴシック" pitchFamily="50" charset="-128"/>
              </a:defRPr>
            </a:lvl1pPr>
            <a:lvl2pPr marL="741758" indent="-285412" eaLnBrk="0" hangingPunct="0">
              <a:spcBef>
                <a:spcPct val="30000"/>
              </a:spcBef>
              <a:defRPr kumimoji="1" sz="5500">
                <a:solidFill>
                  <a:schemeClr val="tx1"/>
                </a:solidFill>
                <a:latin typeface="Calibri" pitchFamily="34" charset="0"/>
                <a:ea typeface="ＭＳ Ｐゴシック" pitchFamily="50" charset="-128"/>
              </a:defRPr>
            </a:lvl2pPr>
            <a:lvl3pPr marL="1141649" indent="-227390" eaLnBrk="0" hangingPunct="0">
              <a:spcBef>
                <a:spcPct val="30000"/>
              </a:spcBef>
              <a:defRPr kumimoji="1" sz="5500">
                <a:solidFill>
                  <a:schemeClr val="tx1"/>
                </a:solidFill>
                <a:latin typeface="Calibri" pitchFamily="34" charset="0"/>
                <a:ea typeface="ＭＳ Ｐゴシック" pitchFamily="50" charset="-128"/>
              </a:defRPr>
            </a:lvl3pPr>
            <a:lvl4pPr marL="1597995" indent="-227390" eaLnBrk="0" hangingPunct="0">
              <a:spcBef>
                <a:spcPct val="30000"/>
              </a:spcBef>
              <a:defRPr kumimoji="1" sz="5500">
                <a:solidFill>
                  <a:schemeClr val="tx1"/>
                </a:solidFill>
                <a:latin typeface="Calibri" pitchFamily="34" charset="0"/>
                <a:ea typeface="ＭＳ Ｐゴシック" pitchFamily="50" charset="-128"/>
              </a:defRPr>
            </a:lvl4pPr>
            <a:lvl5pPr marL="2054340" indent="-227390" eaLnBrk="0" hangingPunct="0">
              <a:spcBef>
                <a:spcPct val="30000"/>
              </a:spcBef>
              <a:defRPr kumimoji="1" sz="5500">
                <a:solidFill>
                  <a:schemeClr val="tx1"/>
                </a:solidFill>
                <a:latin typeface="Calibri" pitchFamily="34" charset="0"/>
                <a:ea typeface="ＭＳ Ｐゴシック" pitchFamily="50" charset="-128"/>
              </a:defRPr>
            </a:lvl5pPr>
            <a:lvl6pPr marL="2505981" indent="-227390" eaLnBrk="0" fontAlgn="base" hangingPunct="0">
              <a:spcBef>
                <a:spcPct val="30000"/>
              </a:spcBef>
              <a:spcAft>
                <a:spcPct val="0"/>
              </a:spcAft>
              <a:defRPr kumimoji="1" sz="5500">
                <a:solidFill>
                  <a:schemeClr val="tx1"/>
                </a:solidFill>
                <a:latin typeface="Calibri" pitchFamily="34" charset="0"/>
                <a:ea typeface="ＭＳ Ｐゴシック" pitchFamily="50" charset="-128"/>
              </a:defRPr>
            </a:lvl6pPr>
            <a:lvl7pPr marL="2957622" indent="-227390" eaLnBrk="0" fontAlgn="base" hangingPunct="0">
              <a:spcBef>
                <a:spcPct val="30000"/>
              </a:spcBef>
              <a:spcAft>
                <a:spcPct val="0"/>
              </a:spcAft>
              <a:defRPr kumimoji="1" sz="5500">
                <a:solidFill>
                  <a:schemeClr val="tx1"/>
                </a:solidFill>
                <a:latin typeface="Calibri" pitchFamily="34" charset="0"/>
                <a:ea typeface="ＭＳ Ｐゴシック" pitchFamily="50" charset="-128"/>
              </a:defRPr>
            </a:lvl7pPr>
            <a:lvl8pPr marL="3409263" indent="-227390" eaLnBrk="0" fontAlgn="base" hangingPunct="0">
              <a:spcBef>
                <a:spcPct val="30000"/>
              </a:spcBef>
              <a:spcAft>
                <a:spcPct val="0"/>
              </a:spcAft>
              <a:defRPr kumimoji="1" sz="5500">
                <a:solidFill>
                  <a:schemeClr val="tx1"/>
                </a:solidFill>
                <a:latin typeface="Calibri" pitchFamily="34" charset="0"/>
                <a:ea typeface="ＭＳ Ｐゴシック" pitchFamily="50" charset="-128"/>
              </a:defRPr>
            </a:lvl8pPr>
            <a:lvl9pPr marL="3860904" indent="-227390" eaLnBrk="0" fontAlgn="base" hangingPunct="0">
              <a:spcBef>
                <a:spcPct val="30000"/>
              </a:spcBef>
              <a:spcAft>
                <a:spcPct val="0"/>
              </a:spcAft>
              <a:defRPr kumimoji="1" sz="5500">
                <a:solidFill>
                  <a:schemeClr val="tx1"/>
                </a:solidFill>
                <a:latin typeface="Calibri" pitchFamily="34" charset="0"/>
                <a:ea typeface="ＭＳ Ｐゴシック" pitchFamily="50" charset="-128"/>
              </a:defRPr>
            </a:lvl9pPr>
          </a:lstStyle>
          <a:p>
            <a:pPr eaLnBrk="1" hangingPunct="1">
              <a:spcBef>
                <a:spcPct val="0"/>
              </a:spcBef>
            </a:pPr>
            <a:fld id="{0431026B-9D07-4329-A6E6-CEF0C2BAF49D}" type="slidenum">
              <a:rPr lang="ja-JP" altLang="en-US" sz="1200">
                <a:latin typeface="Arial" charset="0"/>
              </a:rPr>
              <a:pPr eaLnBrk="1" hangingPunct="1">
                <a:spcBef>
                  <a:spcPct val="0"/>
                </a:spcBef>
              </a:pPr>
              <a:t>1</a:t>
            </a:fld>
            <a:endParaRPr lang="ja-JP" altLang="en-US" sz="1200">
              <a:latin typeface="Arial" charset="0"/>
            </a:endParaRPr>
          </a:p>
        </p:txBody>
      </p:sp>
    </p:spTree>
    <p:extLst>
      <p:ext uri="{BB962C8B-B14F-4D97-AF65-F5344CB8AC3E}">
        <p14:creationId xmlns:p14="http://schemas.microsoft.com/office/powerpoint/2010/main" val="1735822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2268260" y="13307255"/>
            <a:ext cx="25706944" cy="9186390"/>
          </a:xfrm>
        </p:spPr>
        <p:txBody>
          <a:bodyPr/>
          <a:lstStyle/>
          <a:p>
            <a:r>
              <a:rPr lang="ja-JP" altLang="en-US"/>
              <a:t>マスタ タイトルの書式設定</a:t>
            </a:r>
          </a:p>
        </p:txBody>
      </p:sp>
      <p:sp>
        <p:nvSpPr>
          <p:cNvPr id="3" name="サブタイトル 2"/>
          <p:cNvSpPr>
            <a:spLocks noGrp="1"/>
          </p:cNvSpPr>
          <p:nvPr>
            <p:ph type="subTitle" idx="1"/>
          </p:nvPr>
        </p:nvSpPr>
        <p:spPr>
          <a:xfrm>
            <a:off x="4536520" y="24278855"/>
            <a:ext cx="21170424" cy="10949287"/>
          </a:xfrm>
        </p:spPr>
        <p:txBody>
          <a:bodyPr/>
          <a:lstStyle>
            <a:lvl1pPr marL="0" indent="0" algn="ctr">
              <a:buNone/>
              <a:defRPr/>
            </a:lvl1pPr>
            <a:lvl2pPr marL="2088215" indent="0" algn="ctr">
              <a:buNone/>
              <a:defRPr/>
            </a:lvl2pPr>
            <a:lvl3pPr marL="4176431" indent="0" algn="ctr">
              <a:buNone/>
              <a:defRPr/>
            </a:lvl3pPr>
            <a:lvl4pPr marL="6264646" indent="0" algn="ctr">
              <a:buNone/>
              <a:defRPr/>
            </a:lvl4pPr>
            <a:lvl5pPr marL="8352861" indent="0" algn="ctr">
              <a:buNone/>
              <a:defRPr/>
            </a:lvl5pPr>
            <a:lvl6pPr marL="10441076" indent="0" algn="ctr">
              <a:buNone/>
              <a:defRPr/>
            </a:lvl6pPr>
            <a:lvl7pPr marL="12529292" indent="0" algn="ctr">
              <a:buNone/>
              <a:defRPr/>
            </a:lvl7pPr>
            <a:lvl8pPr marL="14617507" indent="0" algn="ctr">
              <a:buNone/>
              <a:defRPr/>
            </a:lvl8pPr>
            <a:lvl9pPr marL="16705722"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885F752-874E-4B26-9F96-908B888BA8FE}" type="slidenum">
              <a:rPr lang="en-US" altLang="ja-JP"/>
              <a:pPr>
                <a:defRPr/>
              </a:pPr>
              <a:t>‹#›</a:t>
            </a:fld>
            <a:endParaRPr lang="en-US" altLang="ja-JP"/>
          </a:p>
        </p:txBody>
      </p:sp>
    </p:spTree>
    <p:extLst>
      <p:ext uri="{BB962C8B-B14F-4D97-AF65-F5344CB8AC3E}">
        <p14:creationId xmlns:p14="http://schemas.microsoft.com/office/powerpoint/2010/main" val="2956768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F9416078-620B-49B3-8E40-4B54923ACB76}" type="slidenum">
              <a:rPr lang="en-US" altLang="ja-JP"/>
              <a:pPr>
                <a:defRPr/>
              </a:pPr>
              <a:t>‹#›</a:t>
            </a:fld>
            <a:endParaRPr lang="en-US" altLang="ja-JP"/>
          </a:p>
        </p:txBody>
      </p:sp>
    </p:spTree>
    <p:extLst>
      <p:ext uri="{BB962C8B-B14F-4D97-AF65-F5344CB8AC3E}">
        <p14:creationId xmlns:p14="http://schemas.microsoft.com/office/powerpoint/2010/main" val="945677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2387275" y="27529427"/>
            <a:ext cx="25706944" cy="8509501"/>
          </a:xfrm>
        </p:spPr>
        <p:txBody>
          <a:bodyPr anchor="t"/>
          <a:lstStyle>
            <a:lvl1pPr algn="l">
              <a:defRPr sz="18300" b="1" cap="all"/>
            </a:lvl1pPr>
          </a:lstStyle>
          <a:p>
            <a:r>
              <a:rPr lang="ja-JP" altLang="en-US"/>
              <a:t>マスタ タイトルの書式設定</a:t>
            </a:r>
          </a:p>
        </p:txBody>
      </p:sp>
      <p:sp>
        <p:nvSpPr>
          <p:cNvPr id="3" name="テキスト プレースホルダ 2"/>
          <p:cNvSpPr>
            <a:spLocks noGrp="1"/>
          </p:cNvSpPr>
          <p:nvPr>
            <p:ph type="body" idx="1"/>
          </p:nvPr>
        </p:nvSpPr>
        <p:spPr>
          <a:xfrm>
            <a:off x="2387275" y="18157075"/>
            <a:ext cx="25706944" cy="9372352"/>
          </a:xfrm>
        </p:spPr>
        <p:txBody>
          <a:bodyPr anchor="b"/>
          <a:lstStyle>
            <a:lvl1pPr marL="0" indent="0">
              <a:buNone/>
              <a:defRPr sz="9100"/>
            </a:lvl1pPr>
            <a:lvl2pPr marL="2088215" indent="0">
              <a:buNone/>
              <a:defRPr sz="8200"/>
            </a:lvl2pPr>
            <a:lvl3pPr marL="4176431" indent="0">
              <a:buNone/>
              <a:defRPr sz="7300"/>
            </a:lvl3pPr>
            <a:lvl4pPr marL="6264646" indent="0">
              <a:buNone/>
              <a:defRPr sz="6400"/>
            </a:lvl4pPr>
            <a:lvl5pPr marL="8352861" indent="0">
              <a:buNone/>
              <a:defRPr sz="6400"/>
            </a:lvl5pPr>
            <a:lvl6pPr marL="10441076" indent="0">
              <a:buNone/>
              <a:defRPr sz="6400"/>
            </a:lvl6pPr>
            <a:lvl7pPr marL="12529292" indent="0">
              <a:buNone/>
              <a:defRPr sz="6400"/>
            </a:lvl7pPr>
            <a:lvl8pPr marL="14617507" indent="0">
              <a:buNone/>
              <a:defRPr sz="6400"/>
            </a:lvl8pPr>
            <a:lvl9pPr marL="16705722" indent="0">
              <a:buNone/>
              <a:defRPr sz="6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8B3EBB3-5FE3-47A5-AF18-80E5FC60A09C}" type="slidenum">
              <a:rPr lang="en-US" altLang="ja-JP"/>
              <a:pPr>
                <a:defRPr/>
              </a:pPr>
              <a:t>‹#›</a:t>
            </a:fld>
            <a:endParaRPr lang="en-US" altLang="ja-JP"/>
          </a:p>
        </p:txBody>
      </p:sp>
    </p:spTree>
    <p:extLst>
      <p:ext uri="{BB962C8B-B14F-4D97-AF65-F5344CB8AC3E}">
        <p14:creationId xmlns:p14="http://schemas.microsoft.com/office/powerpoint/2010/main" val="3719339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1512173" y="9997176"/>
            <a:ext cx="13273520" cy="28273264"/>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15457770" y="9997176"/>
            <a:ext cx="13273520" cy="28273264"/>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A99E545-BEE0-4C06-8E14-0F424DB952A6}" type="slidenum">
              <a:rPr lang="en-US" altLang="ja-JP"/>
              <a:pPr>
                <a:defRPr/>
              </a:pPr>
              <a:t>‹#›</a:t>
            </a:fld>
            <a:endParaRPr lang="en-US" altLang="ja-JP"/>
          </a:p>
        </p:txBody>
      </p:sp>
    </p:spTree>
    <p:extLst>
      <p:ext uri="{BB962C8B-B14F-4D97-AF65-F5344CB8AC3E}">
        <p14:creationId xmlns:p14="http://schemas.microsoft.com/office/powerpoint/2010/main" val="3605480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1512173" y="9588069"/>
            <a:ext cx="13364532" cy="4001846"/>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1512173" y="13589915"/>
            <a:ext cx="13364532" cy="24680527"/>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15366764" y="9588069"/>
            <a:ext cx="13364528" cy="4001846"/>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15366764" y="13589915"/>
            <a:ext cx="13364528" cy="24680527"/>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D436F3A3-4635-4A8B-B2A9-28874A8489C6}" type="slidenum">
              <a:rPr lang="en-US" altLang="ja-JP"/>
              <a:pPr>
                <a:defRPr/>
              </a:pPr>
              <a:t>‹#›</a:t>
            </a:fld>
            <a:endParaRPr lang="en-US" altLang="ja-JP"/>
          </a:p>
        </p:txBody>
      </p:sp>
    </p:spTree>
    <p:extLst>
      <p:ext uri="{BB962C8B-B14F-4D97-AF65-F5344CB8AC3E}">
        <p14:creationId xmlns:p14="http://schemas.microsoft.com/office/powerpoint/2010/main" val="3264199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E7336A7F-92A3-46D5-B625-FE18629289B3}" type="slidenum">
              <a:rPr lang="en-US" altLang="ja-JP"/>
              <a:pPr>
                <a:defRPr/>
              </a:pPr>
              <a:t>‹#›</a:t>
            </a:fld>
            <a:endParaRPr lang="en-US" altLang="ja-JP"/>
          </a:p>
        </p:txBody>
      </p:sp>
    </p:spTree>
    <p:extLst>
      <p:ext uri="{BB962C8B-B14F-4D97-AF65-F5344CB8AC3E}">
        <p14:creationId xmlns:p14="http://schemas.microsoft.com/office/powerpoint/2010/main" val="534051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6A7F1B9E-F0E3-4218-99AD-62D30F3ADBD1}" type="slidenum">
              <a:rPr lang="en-US" altLang="ja-JP"/>
              <a:pPr>
                <a:defRPr/>
              </a:pPr>
              <a:t>‹#›</a:t>
            </a:fld>
            <a:endParaRPr lang="en-US" altLang="ja-JP"/>
          </a:p>
        </p:txBody>
      </p:sp>
    </p:spTree>
    <p:extLst>
      <p:ext uri="{BB962C8B-B14F-4D97-AF65-F5344CB8AC3E}">
        <p14:creationId xmlns:p14="http://schemas.microsoft.com/office/powerpoint/2010/main" val="527650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512173" y="1703390"/>
            <a:ext cx="9948141" cy="7259854"/>
          </a:xfrm>
        </p:spPr>
        <p:txBody>
          <a:bodyPr anchor="b"/>
          <a:lstStyle>
            <a:lvl1pPr algn="l">
              <a:defRPr sz="9100" b="1"/>
            </a:lvl1pPr>
          </a:lstStyle>
          <a:p>
            <a:r>
              <a:rPr lang="ja-JP" altLang="en-US"/>
              <a:t>マスタ タイトルの書式設定</a:t>
            </a:r>
          </a:p>
        </p:txBody>
      </p:sp>
      <p:sp>
        <p:nvSpPr>
          <p:cNvPr id="3" name="コンテンツ プレースホルダ 2"/>
          <p:cNvSpPr>
            <a:spLocks noGrp="1"/>
          </p:cNvSpPr>
          <p:nvPr>
            <p:ph idx="1"/>
          </p:nvPr>
        </p:nvSpPr>
        <p:spPr>
          <a:xfrm>
            <a:off x="11824356" y="1703390"/>
            <a:ext cx="16906934" cy="36567050"/>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1512173" y="8963244"/>
            <a:ext cx="9948141" cy="29307196"/>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413F3026-4A9E-4DF2-B404-F43A55C0A89E}" type="slidenum">
              <a:rPr lang="en-US" altLang="ja-JP"/>
              <a:pPr>
                <a:defRPr/>
              </a:pPr>
              <a:t>‹#›</a:t>
            </a:fld>
            <a:endParaRPr lang="en-US" altLang="ja-JP"/>
          </a:p>
        </p:txBody>
      </p:sp>
    </p:spTree>
    <p:extLst>
      <p:ext uri="{BB962C8B-B14F-4D97-AF65-F5344CB8AC3E}">
        <p14:creationId xmlns:p14="http://schemas.microsoft.com/office/powerpoint/2010/main" val="94917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929681" y="29991527"/>
            <a:ext cx="18146078" cy="3540666"/>
          </a:xfrm>
        </p:spPr>
        <p:txBody>
          <a:bodyPr anchor="b"/>
          <a:lstStyle>
            <a:lvl1pPr algn="l">
              <a:defRPr sz="9100" b="1"/>
            </a:lvl1pPr>
          </a:lstStyle>
          <a:p>
            <a:r>
              <a:rPr lang="ja-JP" altLang="en-US"/>
              <a:t>マスタ タイトルの書式設定</a:t>
            </a:r>
          </a:p>
        </p:txBody>
      </p:sp>
      <p:sp>
        <p:nvSpPr>
          <p:cNvPr id="3" name="図プレースホルダ 2"/>
          <p:cNvSpPr>
            <a:spLocks noGrp="1"/>
          </p:cNvSpPr>
          <p:nvPr>
            <p:ph type="pic" idx="1"/>
          </p:nvPr>
        </p:nvSpPr>
        <p:spPr>
          <a:xfrm>
            <a:off x="5929681" y="3830765"/>
            <a:ext cx="18146078" cy="25707023"/>
          </a:xfrm>
        </p:spPr>
        <p:txBody>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pPr lvl="0"/>
            <a:endParaRPr lang="ja-JP" altLang="en-US" noProof="0"/>
          </a:p>
        </p:txBody>
      </p:sp>
      <p:sp>
        <p:nvSpPr>
          <p:cNvPr id="4" name="テキスト プレースホルダ 3"/>
          <p:cNvSpPr>
            <a:spLocks noGrp="1"/>
          </p:cNvSpPr>
          <p:nvPr>
            <p:ph type="body" sz="half" idx="2"/>
          </p:nvPr>
        </p:nvSpPr>
        <p:spPr>
          <a:xfrm>
            <a:off x="5929681" y="33532193"/>
            <a:ext cx="18146078" cy="5028341"/>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150C6FF-E0A2-4B1D-81C9-6F7F92F56299}" type="slidenum">
              <a:rPr lang="en-US" altLang="ja-JP"/>
              <a:pPr>
                <a:defRPr/>
              </a:pPr>
              <a:t>‹#›</a:t>
            </a:fld>
            <a:endParaRPr lang="en-US" altLang="ja-JP"/>
          </a:p>
        </p:txBody>
      </p:sp>
    </p:spTree>
    <p:extLst>
      <p:ext uri="{BB962C8B-B14F-4D97-AF65-F5344CB8AC3E}">
        <p14:creationId xmlns:p14="http://schemas.microsoft.com/office/powerpoint/2010/main" val="58719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6CDAF79-6887-45A4-8FD3-DDF20E07BC50}" type="slidenum">
              <a:rPr lang="en-US" altLang="ja-JP"/>
              <a:pPr>
                <a:defRPr/>
              </a:pPr>
              <a:t>‹#›</a:t>
            </a:fld>
            <a:endParaRPr lang="en-US" altLang="ja-JP"/>
          </a:p>
        </p:txBody>
      </p:sp>
    </p:spTree>
    <p:extLst>
      <p:ext uri="{BB962C8B-B14F-4D97-AF65-F5344CB8AC3E}">
        <p14:creationId xmlns:p14="http://schemas.microsoft.com/office/powerpoint/2010/main" val="1519805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21926511" y="1718269"/>
            <a:ext cx="6804779" cy="3655217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1512173" y="1718269"/>
            <a:ext cx="19742261" cy="3655217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C16D0C8-94C7-4738-97AC-102A37072778}" type="slidenum">
              <a:rPr lang="en-US" altLang="ja-JP"/>
              <a:pPr>
                <a:defRPr/>
              </a:pPr>
              <a:t>‹#›</a:t>
            </a:fld>
            <a:endParaRPr lang="en-US" altLang="ja-JP"/>
          </a:p>
        </p:txBody>
      </p:sp>
    </p:spTree>
    <p:extLst>
      <p:ext uri="{BB962C8B-B14F-4D97-AF65-F5344CB8AC3E}">
        <p14:creationId xmlns:p14="http://schemas.microsoft.com/office/powerpoint/2010/main" val="3406069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12888" y="1717675"/>
            <a:ext cx="27217687" cy="714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43" tIns="208822" rIns="417643" bIns="208822"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1512888" y="9996488"/>
            <a:ext cx="27217687" cy="282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7643" tIns="208822" rIns="417643" bIns="208822"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1512888" y="39014400"/>
            <a:ext cx="7056437" cy="2974975"/>
          </a:xfrm>
          <a:prstGeom prst="rect">
            <a:avLst/>
          </a:prstGeom>
          <a:noFill/>
          <a:ln w="9525">
            <a:noFill/>
            <a:miter lim="800000"/>
            <a:headEnd/>
            <a:tailEnd/>
          </a:ln>
          <a:effectLst/>
        </p:spPr>
        <p:txBody>
          <a:bodyPr vert="horz" wrap="square" lIns="417643" tIns="208822" rIns="417643" bIns="208822" numCol="1" anchor="t" anchorCtr="0" compatLnSpc="1">
            <a:prstTxWarp prst="textNoShape">
              <a:avLst/>
            </a:prstTxWarp>
          </a:bodyPr>
          <a:lstStyle>
            <a:lvl1pPr>
              <a:defRPr sz="6400">
                <a:latin typeface="Arial" charset="0"/>
                <a:ea typeface="ＭＳ Ｐゴシック" pitchFamily="50" charset="-128"/>
              </a:defRPr>
            </a:lvl1pPr>
          </a:lstStyle>
          <a:p>
            <a:pPr>
              <a:defRPr/>
            </a:pPr>
            <a:endParaRPr lang="en-US" altLang="ja-JP"/>
          </a:p>
        </p:txBody>
      </p:sp>
      <p:sp>
        <p:nvSpPr>
          <p:cNvPr id="1029" name="Rectangle 5"/>
          <p:cNvSpPr>
            <a:spLocks noGrp="1" noChangeArrowheads="1"/>
          </p:cNvSpPr>
          <p:nvPr>
            <p:ph type="ftr" sz="quarter" idx="3"/>
          </p:nvPr>
        </p:nvSpPr>
        <p:spPr bwMode="auto">
          <a:xfrm>
            <a:off x="10333038" y="39014400"/>
            <a:ext cx="9577387" cy="2974975"/>
          </a:xfrm>
          <a:prstGeom prst="rect">
            <a:avLst/>
          </a:prstGeom>
          <a:noFill/>
          <a:ln w="9525">
            <a:noFill/>
            <a:miter lim="800000"/>
            <a:headEnd/>
            <a:tailEnd/>
          </a:ln>
          <a:effectLst/>
        </p:spPr>
        <p:txBody>
          <a:bodyPr vert="horz" wrap="square" lIns="417643" tIns="208822" rIns="417643" bIns="208822" numCol="1" anchor="t" anchorCtr="0" compatLnSpc="1">
            <a:prstTxWarp prst="textNoShape">
              <a:avLst/>
            </a:prstTxWarp>
          </a:bodyPr>
          <a:lstStyle>
            <a:lvl1pPr algn="ctr">
              <a:defRPr sz="6400">
                <a:latin typeface="Arial" charset="0"/>
                <a:ea typeface="ＭＳ Ｐゴシック" pitchFamily="50" charset="-128"/>
              </a:defRPr>
            </a:lvl1pPr>
          </a:lstStyle>
          <a:p>
            <a:pPr>
              <a:defRPr/>
            </a:pPr>
            <a:endParaRPr lang="en-US" altLang="ja-JP"/>
          </a:p>
        </p:txBody>
      </p:sp>
      <p:sp>
        <p:nvSpPr>
          <p:cNvPr id="1030" name="Rectangle 6"/>
          <p:cNvSpPr>
            <a:spLocks noGrp="1" noChangeArrowheads="1"/>
          </p:cNvSpPr>
          <p:nvPr>
            <p:ph type="sldNum" sz="quarter" idx="4"/>
          </p:nvPr>
        </p:nvSpPr>
        <p:spPr bwMode="auto">
          <a:xfrm>
            <a:off x="21674138" y="39014400"/>
            <a:ext cx="7056437" cy="2974975"/>
          </a:xfrm>
          <a:prstGeom prst="rect">
            <a:avLst/>
          </a:prstGeom>
          <a:noFill/>
          <a:ln w="9525">
            <a:noFill/>
            <a:miter lim="800000"/>
            <a:headEnd/>
            <a:tailEnd/>
          </a:ln>
          <a:effectLst/>
        </p:spPr>
        <p:txBody>
          <a:bodyPr vert="horz" wrap="square" lIns="417643" tIns="208822" rIns="417643" bIns="208822" numCol="1" anchor="t" anchorCtr="0" compatLnSpc="1">
            <a:prstTxWarp prst="textNoShape">
              <a:avLst/>
            </a:prstTxWarp>
          </a:bodyPr>
          <a:lstStyle>
            <a:lvl1pPr algn="r">
              <a:defRPr sz="6400">
                <a:latin typeface="Arial" charset="0"/>
                <a:ea typeface="ＭＳ Ｐゴシック" pitchFamily="50" charset="-128"/>
              </a:defRPr>
            </a:lvl1pPr>
          </a:lstStyle>
          <a:p>
            <a:pPr>
              <a:defRPr/>
            </a:pPr>
            <a:fld id="{03A7F561-F521-4CD4-A2E2-1D5BCF25A08D}"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20100">
          <a:solidFill>
            <a:schemeClr val="tx2"/>
          </a:solidFill>
          <a:latin typeface="+mj-lt"/>
          <a:ea typeface="+mj-ea"/>
          <a:cs typeface="+mj-cs"/>
        </a:defRPr>
      </a:lvl1pPr>
      <a:lvl2pPr algn="ctr" rtl="0" eaLnBrk="0" fontAlgn="base" hangingPunct="0">
        <a:spcBef>
          <a:spcPct val="0"/>
        </a:spcBef>
        <a:spcAft>
          <a:spcPct val="0"/>
        </a:spcAft>
        <a:defRPr kumimoji="1" sz="201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201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201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20100">
          <a:solidFill>
            <a:schemeClr val="tx2"/>
          </a:solidFill>
          <a:latin typeface="Arial" charset="0"/>
          <a:ea typeface="ＭＳ Ｐゴシック" pitchFamily="50" charset="-128"/>
        </a:defRPr>
      </a:lvl5pPr>
      <a:lvl6pPr marL="2088215" algn="ctr" rtl="0" fontAlgn="base">
        <a:spcBef>
          <a:spcPct val="0"/>
        </a:spcBef>
        <a:spcAft>
          <a:spcPct val="0"/>
        </a:spcAft>
        <a:defRPr kumimoji="1" sz="20100">
          <a:solidFill>
            <a:schemeClr val="tx2"/>
          </a:solidFill>
          <a:latin typeface="Arial" charset="0"/>
          <a:ea typeface="ＭＳ Ｐゴシック" pitchFamily="50" charset="-128"/>
        </a:defRPr>
      </a:lvl6pPr>
      <a:lvl7pPr marL="4176431" algn="ctr" rtl="0" fontAlgn="base">
        <a:spcBef>
          <a:spcPct val="0"/>
        </a:spcBef>
        <a:spcAft>
          <a:spcPct val="0"/>
        </a:spcAft>
        <a:defRPr kumimoji="1" sz="20100">
          <a:solidFill>
            <a:schemeClr val="tx2"/>
          </a:solidFill>
          <a:latin typeface="Arial" charset="0"/>
          <a:ea typeface="ＭＳ Ｐゴシック" pitchFamily="50" charset="-128"/>
        </a:defRPr>
      </a:lvl7pPr>
      <a:lvl8pPr marL="6264646" algn="ctr" rtl="0" fontAlgn="base">
        <a:spcBef>
          <a:spcPct val="0"/>
        </a:spcBef>
        <a:spcAft>
          <a:spcPct val="0"/>
        </a:spcAft>
        <a:defRPr kumimoji="1" sz="20100">
          <a:solidFill>
            <a:schemeClr val="tx2"/>
          </a:solidFill>
          <a:latin typeface="Arial" charset="0"/>
          <a:ea typeface="ＭＳ Ｐゴシック" pitchFamily="50" charset="-128"/>
        </a:defRPr>
      </a:lvl8pPr>
      <a:lvl9pPr marL="8352861" algn="ctr" rtl="0" fontAlgn="base">
        <a:spcBef>
          <a:spcPct val="0"/>
        </a:spcBef>
        <a:spcAft>
          <a:spcPct val="0"/>
        </a:spcAft>
        <a:defRPr kumimoji="1" sz="20100">
          <a:solidFill>
            <a:schemeClr val="tx2"/>
          </a:solidFill>
          <a:latin typeface="Arial" charset="0"/>
          <a:ea typeface="ＭＳ Ｐゴシック" pitchFamily="50" charset="-128"/>
        </a:defRPr>
      </a:lvl9pPr>
    </p:titleStyle>
    <p:bodyStyle>
      <a:lvl1pPr marL="1565275" indent="-1565275" algn="l" rtl="0" eaLnBrk="0" fontAlgn="base" hangingPunct="0">
        <a:spcBef>
          <a:spcPct val="20000"/>
        </a:spcBef>
        <a:spcAft>
          <a:spcPct val="0"/>
        </a:spcAft>
        <a:buChar char="•"/>
        <a:defRPr kumimoji="1" sz="14600">
          <a:solidFill>
            <a:schemeClr val="tx1"/>
          </a:solidFill>
          <a:latin typeface="+mn-lt"/>
          <a:ea typeface="+mn-ea"/>
          <a:cs typeface="+mn-cs"/>
        </a:defRPr>
      </a:lvl1pPr>
      <a:lvl2pPr marL="3392488" indent="-1304925" algn="l" rtl="0" eaLnBrk="0" fontAlgn="base" hangingPunct="0">
        <a:spcBef>
          <a:spcPct val="20000"/>
        </a:spcBef>
        <a:spcAft>
          <a:spcPct val="0"/>
        </a:spcAft>
        <a:buChar char="–"/>
        <a:defRPr kumimoji="1" sz="12800">
          <a:solidFill>
            <a:schemeClr val="tx1"/>
          </a:solidFill>
          <a:latin typeface="+mn-lt"/>
          <a:ea typeface="+mn-ea"/>
        </a:defRPr>
      </a:lvl2pPr>
      <a:lvl3pPr marL="5219700" indent="-1042988" algn="l" rtl="0" eaLnBrk="0" fontAlgn="base" hangingPunct="0">
        <a:spcBef>
          <a:spcPct val="20000"/>
        </a:spcBef>
        <a:spcAft>
          <a:spcPct val="0"/>
        </a:spcAft>
        <a:buChar char="•"/>
        <a:defRPr kumimoji="1" sz="11000">
          <a:solidFill>
            <a:schemeClr val="tx1"/>
          </a:solidFill>
          <a:latin typeface="+mn-lt"/>
          <a:ea typeface="+mn-ea"/>
        </a:defRPr>
      </a:lvl3pPr>
      <a:lvl4pPr marL="7307263" indent="-1042988" algn="l" rtl="0" eaLnBrk="0" fontAlgn="base" hangingPunct="0">
        <a:spcBef>
          <a:spcPct val="20000"/>
        </a:spcBef>
        <a:spcAft>
          <a:spcPct val="0"/>
        </a:spcAft>
        <a:buChar char="–"/>
        <a:defRPr kumimoji="1" sz="9100">
          <a:solidFill>
            <a:schemeClr val="tx1"/>
          </a:solidFill>
          <a:latin typeface="+mn-lt"/>
          <a:ea typeface="+mn-ea"/>
        </a:defRPr>
      </a:lvl4pPr>
      <a:lvl5pPr marL="9396413" indent="-1042988" algn="l" rtl="0" eaLnBrk="0" fontAlgn="base" hangingPunct="0">
        <a:spcBef>
          <a:spcPct val="20000"/>
        </a:spcBef>
        <a:spcAft>
          <a:spcPct val="0"/>
        </a:spcAft>
        <a:buChar char="»"/>
        <a:defRPr kumimoji="1" sz="9100">
          <a:solidFill>
            <a:schemeClr val="tx1"/>
          </a:solidFill>
          <a:latin typeface="+mn-lt"/>
          <a:ea typeface="+mn-ea"/>
        </a:defRPr>
      </a:lvl5pPr>
      <a:lvl6pPr marL="11485184" indent="-1044108" algn="l" rtl="0" fontAlgn="base">
        <a:spcBef>
          <a:spcPct val="20000"/>
        </a:spcBef>
        <a:spcAft>
          <a:spcPct val="0"/>
        </a:spcAft>
        <a:buChar char="»"/>
        <a:defRPr kumimoji="1" sz="9100">
          <a:solidFill>
            <a:schemeClr val="tx1"/>
          </a:solidFill>
          <a:latin typeface="+mn-lt"/>
          <a:ea typeface="+mn-ea"/>
        </a:defRPr>
      </a:lvl6pPr>
      <a:lvl7pPr marL="13573399" indent="-1044108" algn="l" rtl="0" fontAlgn="base">
        <a:spcBef>
          <a:spcPct val="20000"/>
        </a:spcBef>
        <a:spcAft>
          <a:spcPct val="0"/>
        </a:spcAft>
        <a:buChar char="»"/>
        <a:defRPr kumimoji="1" sz="9100">
          <a:solidFill>
            <a:schemeClr val="tx1"/>
          </a:solidFill>
          <a:latin typeface="+mn-lt"/>
          <a:ea typeface="+mn-ea"/>
        </a:defRPr>
      </a:lvl7pPr>
      <a:lvl8pPr marL="15661615" indent="-1044108" algn="l" rtl="0" fontAlgn="base">
        <a:spcBef>
          <a:spcPct val="20000"/>
        </a:spcBef>
        <a:spcAft>
          <a:spcPct val="0"/>
        </a:spcAft>
        <a:buChar char="»"/>
        <a:defRPr kumimoji="1" sz="9100">
          <a:solidFill>
            <a:schemeClr val="tx1"/>
          </a:solidFill>
          <a:latin typeface="+mn-lt"/>
          <a:ea typeface="+mn-ea"/>
        </a:defRPr>
      </a:lvl8pPr>
      <a:lvl9pPr marL="17749830" indent="-1044108" algn="l" rtl="0" fontAlgn="base">
        <a:spcBef>
          <a:spcPct val="20000"/>
        </a:spcBef>
        <a:spcAft>
          <a:spcPct val="0"/>
        </a:spcAft>
        <a:buChar char="»"/>
        <a:defRPr kumimoji="1" sz="9100">
          <a:solidFill>
            <a:schemeClr val="tx1"/>
          </a:solidFill>
          <a:latin typeface="+mn-lt"/>
          <a:ea typeface="+mn-ea"/>
        </a:defRPr>
      </a:lvl9pPr>
    </p:bodyStyle>
    <p:otherStyle>
      <a:defPPr>
        <a:defRPr lang="ja-JP"/>
      </a:defPPr>
      <a:lvl1pPr marL="0" algn="l" defTabSz="4176431" rtl="0" eaLnBrk="1" latinLnBrk="0" hangingPunct="1">
        <a:defRPr kumimoji="1" sz="8200" kern="1200">
          <a:solidFill>
            <a:schemeClr val="tx1"/>
          </a:solidFill>
          <a:latin typeface="+mn-lt"/>
          <a:ea typeface="+mn-ea"/>
          <a:cs typeface="+mn-cs"/>
        </a:defRPr>
      </a:lvl1pPr>
      <a:lvl2pPr marL="2088215" algn="l" defTabSz="4176431" rtl="0" eaLnBrk="1" latinLnBrk="0" hangingPunct="1">
        <a:defRPr kumimoji="1" sz="8200" kern="1200">
          <a:solidFill>
            <a:schemeClr val="tx1"/>
          </a:solidFill>
          <a:latin typeface="+mn-lt"/>
          <a:ea typeface="+mn-ea"/>
          <a:cs typeface="+mn-cs"/>
        </a:defRPr>
      </a:lvl2pPr>
      <a:lvl3pPr marL="4176431" algn="l" defTabSz="4176431" rtl="0" eaLnBrk="1" latinLnBrk="0" hangingPunct="1">
        <a:defRPr kumimoji="1" sz="8200" kern="1200">
          <a:solidFill>
            <a:schemeClr val="tx1"/>
          </a:solidFill>
          <a:latin typeface="+mn-lt"/>
          <a:ea typeface="+mn-ea"/>
          <a:cs typeface="+mn-cs"/>
        </a:defRPr>
      </a:lvl3pPr>
      <a:lvl4pPr marL="6264646" algn="l" defTabSz="4176431" rtl="0" eaLnBrk="1" latinLnBrk="0" hangingPunct="1">
        <a:defRPr kumimoji="1" sz="8200" kern="1200">
          <a:solidFill>
            <a:schemeClr val="tx1"/>
          </a:solidFill>
          <a:latin typeface="+mn-lt"/>
          <a:ea typeface="+mn-ea"/>
          <a:cs typeface="+mn-cs"/>
        </a:defRPr>
      </a:lvl4pPr>
      <a:lvl5pPr marL="8352861" algn="l" defTabSz="4176431" rtl="0" eaLnBrk="1" latinLnBrk="0" hangingPunct="1">
        <a:defRPr kumimoji="1" sz="8200" kern="1200">
          <a:solidFill>
            <a:schemeClr val="tx1"/>
          </a:solidFill>
          <a:latin typeface="+mn-lt"/>
          <a:ea typeface="+mn-ea"/>
          <a:cs typeface="+mn-cs"/>
        </a:defRPr>
      </a:lvl5pPr>
      <a:lvl6pPr marL="10441076" algn="l" defTabSz="4176431" rtl="0" eaLnBrk="1" latinLnBrk="0" hangingPunct="1">
        <a:defRPr kumimoji="1" sz="8200" kern="1200">
          <a:solidFill>
            <a:schemeClr val="tx1"/>
          </a:solidFill>
          <a:latin typeface="+mn-lt"/>
          <a:ea typeface="+mn-ea"/>
          <a:cs typeface="+mn-cs"/>
        </a:defRPr>
      </a:lvl6pPr>
      <a:lvl7pPr marL="12529292" algn="l" defTabSz="4176431" rtl="0" eaLnBrk="1" latinLnBrk="0" hangingPunct="1">
        <a:defRPr kumimoji="1" sz="8200" kern="1200">
          <a:solidFill>
            <a:schemeClr val="tx1"/>
          </a:solidFill>
          <a:latin typeface="+mn-lt"/>
          <a:ea typeface="+mn-ea"/>
          <a:cs typeface="+mn-cs"/>
        </a:defRPr>
      </a:lvl7pPr>
      <a:lvl8pPr marL="14617507" algn="l" defTabSz="4176431" rtl="0" eaLnBrk="1" latinLnBrk="0" hangingPunct="1">
        <a:defRPr kumimoji="1" sz="8200" kern="1200">
          <a:solidFill>
            <a:schemeClr val="tx1"/>
          </a:solidFill>
          <a:latin typeface="+mn-lt"/>
          <a:ea typeface="+mn-ea"/>
          <a:cs typeface="+mn-cs"/>
        </a:defRPr>
      </a:lvl8pPr>
      <a:lvl9pPr marL="16705722" algn="l" defTabSz="4176431" rtl="0" eaLnBrk="1" latinLnBrk="0" hangingPunct="1">
        <a:defRPr kumimoji="1"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正方形/長方形 50"/>
          <p:cNvSpPr/>
          <p:nvPr/>
        </p:nvSpPr>
        <p:spPr>
          <a:xfrm>
            <a:off x="0" y="38785800"/>
            <a:ext cx="30243463" cy="3103563"/>
          </a:xfrm>
          <a:prstGeom prst="rect">
            <a:avLst/>
          </a:prstGeom>
          <a:gradFill flip="none" rotWithShape="1">
            <a:gsLst>
              <a:gs pos="0">
                <a:schemeClr val="bg1"/>
              </a:gs>
              <a:gs pos="25000">
                <a:schemeClr val="accent2">
                  <a:lumMod val="20000"/>
                  <a:lumOff val="8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8" name="正方形/長方形 7"/>
          <p:cNvSpPr/>
          <p:nvPr/>
        </p:nvSpPr>
        <p:spPr>
          <a:xfrm>
            <a:off x="0" y="41833800"/>
            <a:ext cx="30243463" cy="1011238"/>
          </a:xfrm>
          <a:prstGeom prst="rect">
            <a:avLst/>
          </a:prstGeom>
          <a:solidFill>
            <a:srgbClr val="C8C8F0"/>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p>
            <a:pPr algn="ctr">
              <a:defRPr/>
            </a:pPr>
            <a:endParaRPr lang="ja-JP" altLang="en-US"/>
          </a:p>
        </p:txBody>
      </p:sp>
      <p:sp>
        <p:nvSpPr>
          <p:cNvPr id="28" name="正方形/長方形 27"/>
          <p:cNvSpPr/>
          <p:nvPr/>
        </p:nvSpPr>
        <p:spPr>
          <a:xfrm>
            <a:off x="0" y="42164000"/>
            <a:ext cx="30243463" cy="677863"/>
          </a:xfrm>
          <a:prstGeom prst="rect">
            <a:avLst/>
          </a:prstGeom>
          <a:solidFill>
            <a:srgbClr val="9696DC"/>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p>
            <a:pPr algn="ctr">
              <a:defRPr/>
            </a:pPr>
            <a:endParaRPr lang="ja-JP" altLang="en-US"/>
          </a:p>
        </p:txBody>
      </p:sp>
      <p:sp>
        <p:nvSpPr>
          <p:cNvPr id="29" name="正方形/長方形 28"/>
          <p:cNvSpPr/>
          <p:nvPr/>
        </p:nvSpPr>
        <p:spPr>
          <a:xfrm>
            <a:off x="0" y="42506900"/>
            <a:ext cx="30243463" cy="334963"/>
          </a:xfrm>
          <a:prstGeom prst="rect">
            <a:avLst/>
          </a:prstGeom>
          <a:solidFill>
            <a:srgbClr val="6464C8"/>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p>
            <a:pPr algn="ctr">
              <a:defRPr/>
            </a:pPr>
            <a:endParaRPr lang="ja-JP" altLang="en-US"/>
          </a:p>
        </p:txBody>
      </p:sp>
      <p:sp>
        <p:nvSpPr>
          <p:cNvPr id="126" name="テキスト ボックス 4"/>
          <p:cNvSpPr txBox="1">
            <a:spLocks noChangeArrowheads="1"/>
          </p:cNvSpPr>
          <p:nvPr/>
        </p:nvSpPr>
        <p:spPr bwMode="auto">
          <a:xfrm>
            <a:off x="645912" y="39224968"/>
            <a:ext cx="2969454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zh-TW" altLang="en-US" sz="6000" dirty="0"/>
              <a:t>岐阜県</a:t>
            </a:r>
            <a:r>
              <a:rPr lang="ja-JP" altLang="en-US" sz="6000" dirty="0"/>
              <a:t>食品科学研究所　</a:t>
            </a:r>
            <a:endParaRPr lang="en-US" altLang="ja-JP" sz="6000" dirty="0"/>
          </a:p>
          <a:p>
            <a:pPr algn="ctr" eaLnBrk="1" hangingPunct="1"/>
            <a:r>
              <a:rPr lang="ja-JP" altLang="en-US" sz="5400" dirty="0"/>
              <a:t>〒</a:t>
            </a:r>
            <a:r>
              <a:rPr lang="en-US" altLang="ja-JP" sz="5400" dirty="0"/>
              <a:t>501-111</a:t>
            </a:r>
            <a:r>
              <a:rPr lang="ja-JP" altLang="en-US" sz="5400" dirty="0"/>
              <a:t>　岐阜市柳戸</a:t>
            </a:r>
            <a:r>
              <a:rPr lang="en-US" altLang="ja-JP" sz="5400" dirty="0"/>
              <a:t>1-1 </a:t>
            </a:r>
            <a:r>
              <a:rPr lang="ja-JP" altLang="en-US" sz="5400" dirty="0"/>
              <a:t>（岐阜大学キャンパス内）　</a:t>
            </a:r>
            <a:r>
              <a:rPr lang="en-US" altLang="ja-JP" sz="5400" dirty="0"/>
              <a:t>TEL</a:t>
            </a:r>
            <a:r>
              <a:rPr lang="ja-JP" altLang="en-US" sz="5400" dirty="0"/>
              <a:t>：</a:t>
            </a:r>
            <a:r>
              <a:rPr lang="en-US" altLang="ja-JP" sz="5400" dirty="0"/>
              <a:t>058-201-2360</a:t>
            </a:r>
            <a:r>
              <a:rPr lang="ja-JP" altLang="en-US" sz="5400" dirty="0"/>
              <a:t>　</a:t>
            </a:r>
            <a:r>
              <a:rPr lang="en-US" altLang="ja-JP" sz="5400" dirty="0"/>
              <a:t>FAX</a:t>
            </a:r>
            <a:r>
              <a:rPr lang="ja-JP" altLang="en-US" sz="5400" dirty="0"/>
              <a:t>：</a:t>
            </a:r>
            <a:r>
              <a:rPr lang="en-US" altLang="ja-JP" sz="5400" dirty="0"/>
              <a:t>058-201-23630</a:t>
            </a:r>
          </a:p>
          <a:p>
            <a:pPr eaLnBrk="1" hangingPunct="1"/>
            <a:r>
              <a:rPr lang="ja-JP" altLang="en-US" sz="5400" dirty="0"/>
              <a:t>　　　　　　　</a:t>
            </a:r>
            <a:r>
              <a:rPr lang="en-US" altLang="ja-JP" sz="5400" dirty="0"/>
              <a:t>E-mail</a:t>
            </a:r>
            <a:r>
              <a:rPr lang="ja-JP" altLang="en-US" sz="5400" dirty="0"/>
              <a:t>：</a:t>
            </a:r>
            <a:r>
              <a:rPr lang="en-US" altLang="ja-JP" sz="5400" dirty="0"/>
              <a:t>info@food.rd.pref.gifu.jp</a:t>
            </a:r>
            <a:r>
              <a:rPr lang="ja-JP" altLang="en-US" sz="5400" dirty="0"/>
              <a:t>　　</a:t>
            </a:r>
            <a:endParaRPr lang="en-US" altLang="ja-JP" sz="5400" dirty="0"/>
          </a:p>
        </p:txBody>
      </p:sp>
      <p:grpSp>
        <p:nvGrpSpPr>
          <p:cNvPr id="17" name="グループ化 16"/>
          <p:cNvGrpSpPr/>
          <p:nvPr/>
        </p:nvGrpSpPr>
        <p:grpSpPr>
          <a:xfrm>
            <a:off x="15989301" y="41248773"/>
            <a:ext cx="9256712" cy="864949"/>
            <a:chOff x="9257861" y="40888171"/>
            <a:chExt cx="9256712" cy="864949"/>
          </a:xfrm>
        </p:grpSpPr>
        <p:sp>
          <p:nvSpPr>
            <p:cNvPr id="129" name="テキスト ボックス 128"/>
            <p:cNvSpPr txBox="1"/>
            <p:nvPr/>
          </p:nvSpPr>
          <p:spPr>
            <a:xfrm>
              <a:off x="9257861" y="40891346"/>
              <a:ext cx="7532687" cy="861774"/>
            </a:xfrm>
            <a:prstGeom prst="rect">
              <a:avLst/>
            </a:prstGeom>
            <a:solidFill>
              <a:schemeClr val="bg1"/>
            </a:solidFill>
            <a:ln>
              <a:solidFill>
                <a:schemeClr val="bg2">
                  <a:lumMod val="75000"/>
                </a:schemeClr>
              </a:solidFill>
            </a:ln>
          </p:spPr>
          <p:txBody>
            <a:bodyPr>
              <a:spAutoFit/>
            </a:bodyPr>
            <a:lstStyle/>
            <a:p>
              <a:pPr>
                <a:defRPr/>
              </a:pPr>
              <a:r>
                <a:rPr lang="ja-JP" altLang="en-US" sz="5000" dirty="0">
                  <a:latin typeface="HGPｺﾞｼｯｸM" panose="020B0600000000000000" pitchFamily="50" charset="-128"/>
                  <a:ea typeface="HGPｺﾞｼｯｸM" panose="020B0600000000000000" pitchFamily="50" charset="-128"/>
                </a:rPr>
                <a:t>岐阜県食品科学研究所</a:t>
              </a:r>
              <a:endParaRPr lang="en-US" altLang="ja-JP" sz="5000" dirty="0">
                <a:latin typeface="HGPｺﾞｼｯｸM" panose="020B0600000000000000" pitchFamily="50" charset="-128"/>
                <a:ea typeface="HGPｺﾞｼｯｸM" panose="020B0600000000000000" pitchFamily="50" charset="-128"/>
              </a:endParaRPr>
            </a:p>
          </p:txBody>
        </p:sp>
        <p:sp>
          <p:nvSpPr>
            <p:cNvPr id="130" name="テキスト ボックス 129"/>
            <p:cNvSpPr txBox="1"/>
            <p:nvPr/>
          </p:nvSpPr>
          <p:spPr>
            <a:xfrm>
              <a:off x="16822298" y="40888171"/>
              <a:ext cx="1692275" cy="860425"/>
            </a:xfrm>
            <a:prstGeom prst="rect">
              <a:avLst/>
            </a:prstGeom>
            <a:solidFill>
              <a:srgbClr val="0070C0"/>
            </a:solidFill>
            <a:ln>
              <a:solidFill>
                <a:schemeClr val="bg2">
                  <a:lumMod val="75000"/>
                </a:schemeClr>
              </a:solidFill>
            </a:ln>
          </p:spPr>
          <p:txBody>
            <a:bodyPr>
              <a:spAutoFit/>
            </a:bodyPr>
            <a:lstStyle/>
            <a:p>
              <a:pPr>
                <a:lnSpc>
                  <a:spcPts val="5700"/>
                </a:lnSpc>
                <a:defRPr/>
              </a:pPr>
              <a:r>
                <a:rPr lang="ja-JP" altLang="en-US" sz="4000" dirty="0">
                  <a:latin typeface="HGPｺﾞｼｯｸM" panose="020B0600000000000000" pitchFamily="50" charset="-128"/>
                  <a:ea typeface="HGPｺﾞｼｯｸM" panose="020B0600000000000000" pitchFamily="50" charset="-128"/>
                </a:rPr>
                <a:t> </a:t>
              </a:r>
              <a:r>
                <a:rPr lang="ja-JP" altLang="en-US" sz="4000" dirty="0">
                  <a:solidFill>
                    <a:schemeClr val="bg1"/>
                  </a:solidFill>
                  <a:latin typeface="HGPｺﾞｼｯｸM" panose="020B0600000000000000" pitchFamily="50" charset="-128"/>
                  <a:ea typeface="HGPｺﾞｼｯｸM" panose="020B0600000000000000" pitchFamily="50" charset="-128"/>
                </a:rPr>
                <a:t>検 索</a:t>
              </a:r>
              <a:endParaRPr lang="en-US" altLang="ja-JP" sz="4000" dirty="0">
                <a:solidFill>
                  <a:schemeClr val="bg1"/>
                </a:solidFill>
                <a:latin typeface="HGPｺﾞｼｯｸM" panose="020B0600000000000000" pitchFamily="50" charset="-128"/>
                <a:ea typeface="HGPｺﾞｼｯｸM" panose="020B0600000000000000" pitchFamily="50" charset="-128"/>
              </a:endParaRPr>
            </a:p>
          </p:txBody>
        </p:sp>
      </p:grpSp>
      <p:sp>
        <p:nvSpPr>
          <p:cNvPr id="65" name="正方形/長方形 64"/>
          <p:cNvSpPr/>
          <p:nvPr/>
        </p:nvSpPr>
        <p:spPr>
          <a:xfrm>
            <a:off x="-15081" y="3064669"/>
            <a:ext cx="30243463" cy="1011238"/>
          </a:xfrm>
          <a:prstGeom prst="rect">
            <a:avLst/>
          </a:prstGeom>
          <a:solidFill>
            <a:srgbClr val="F4F4FC"/>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67" name="正方形/長方形 66"/>
          <p:cNvSpPr/>
          <p:nvPr/>
        </p:nvSpPr>
        <p:spPr>
          <a:xfrm>
            <a:off x="0" y="3072607"/>
            <a:ext cx="26466007" cy="1011237"/>
          </a:xfrm>
          <a:prstGeom prst="rect">
            <a:avLst/>
          </a:prstGeom>
          <a:solidFill>
            <a:srgbClr val="E9E9F9"/>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68" name="正方形/長方形 67"/>
          <p:cNvSpPr/>
          <p:nvPr/>
        </p:nvSpPr>
        <p:spPr>
          <a:xfrm>
            <a:off x="-8731" y="2772569"/>
            <a:ext cx="30237113" cy="1011238"/>
          </a:xfrm>
          <a:prstGeom prst="rect">
            <a:avLst/>
          </a:prstGeom>
          <a:solidFill>
            <a:srgbClr val="DEDEF6"/>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69" name="正方形/長方形 68"/>
          <p:cNvSpPr/>
          <p:nvPr/>
        </p:nvSpPr>
        <p:spPr>
          <a:xfrm>
            <a:off x="-15080" y="3969"/>
            <a:ext cx="26481088" cy="3636963"/>
          </a:xfrm>
          <a:prstGeom prst="rect">
            <a:avLst/>
          </a:prstGeom>
          <a:solidFill>
            <a:srgbClr val="D3D3F3"/>
          </a:solidFill>
          <a:ln>
            <a:noFill/>
          </a:ln>
        </p:spPr>
        <p:style>
          <a:lnRef idx="2">
            <a:schemeClr val="accent1">
              <a:shade val="50000"/>
            </a:schemeClr>
          </a:lnRef>
          <a:fillRef idx="1">
            <a:schemeClr val="accent1"/>
          </a:fillRef>
          <a:effectRef idx="0">
            <a:schemeClr val="accent1"/>
          </a:effectRef>
          <a:fontRef idx="minor">
            <a:schemeClr val="lt1"/>
          </a:fontRef>
        </p:style>
        <p:txBody>
          <a:bodyPr lIns="417643" tIns="208822" rIns="417643" bIns="208822"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70" name="フローチャート : 書類 3"/>
          <p:cNvSpPr/>
          <p:nvPr/>
        </p:nvSpPr>
        <p:spPr bwMode="auto">
          <a:xfrm>
            <a:off x="-8731" y="-167481"/>
            <a:ext cx="6350000" cy="371157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682"/>
              <a:gd name="connsiteX1" fmla="*/ 21600 w 21600"/>
              <a:gd name="connsiteY1" fmla="*/ 0 h 20682"/>
              <a:gd name="connsiteX2" fmla="*/ 21600 w 21600"/>
              <a:gd name="connsiteY2" fmla="*/ 5799 h 20682"/>
              <a:gd name="connsiteX3" fmla="*/ 0 w 21600"/>
              <a:gd name="connsiteY3" fmla="*/ 20172 h 20682"/>
              <a:gd name="connsiteX4" fmla="*/ 0 w 21600"/>
              <a:gd name="connsiteY4" fmla="*/ 0 h 20682"/>
              <a:gd name="connsiteX0" fmla="*/ 0 w 21600"/>
              <a:gd name="connsiteY0" fmla="*/ 0 h 20680"/>
              <a:gd name="connsiteX1" fmla="*/ 21600 w 21600"/>
              <a:gd name="connsiteY1" fmla="*/ 0 h 20680"/>
              <a:gd name="connsiteX2" fmla="*/ 21565 w 21600"/>
              <a:gd name="connsiteY2" fmla="*/ 5691 h 20680"/>
              <a:gd name="connsiteX3" fmla="*/ 0 w 21600"/>
              <a:gd name="connsiteY3" fmla="*/ 20172 h 20680"/>
              <a:gd name="connsiteX4" fmla="*/ 0 w 21600"/>
              <a:gd name="connsiteY4" fmla="*/ 0 h 20680"/>
              <a:gd name="connsiteX0" fmla="*/ 0 w 21600"/>
              <a:gd name="connsiteY0" fmla="*/ 0 h 20763"/>
              <a:gd name="connsiteX1" fmla="*/ 21600 w 21600"/>
              <a:gd name="connsiteY1" fmla="*/ 0 h 20763"/>
              <a:gd name="connsiteX2" fmla="*/ 21565 w 21600"/>
              <a:gd name="connsiteY2" fmla="*/ 8612 h 20763"/>
              <a:gd name="connsiteX3" fmla="*/ 0 w 21600"/>
              <a:gd name="connsiteY3" fmla="*/ 20172 h 20763"/>
              <a:gd name="connsiteX4" fmla="*/ 0 w 21600"/>
              <a:gd name="connsiteY4" fmla="*/ 0 h 20763"/>
              <a:gd name="connsiteX0" fmla="*/ 0 w 21600"/>
              <a:gd name="connsiteY0" fmla="*/ 0 h 20172"/>
              <a:gd name="connsiteX1" fmla="*/ 21600 w 21600"/>
              <a:gd name="connsiteY1" fmla="*/ 0 h 20172"/>
              <a:gd name="connsiteX2" fmla="*/ 21565 w 21600"/>
              <a:gd name="connsiteY2" fmla="*/ 8612 h 20172"/>
              <a:gd name="connsiteX3" fmla="*/ 0 w 21600"/>
              <a:gd name="connsiteY3" fmla="*/ 20172 h 20172"/>
              <a:gd name="connsiteX4" fmla="*/ 0 w 21600"/>
              <a:gd name="connsiteY4" fmla="*/ 0 h 20172"/>
              <a:gd name="connsiteX0" fmla="*/ 0 w 21600"/>
              <a:gd name="connsiteY0" fmla="*/ 0 h 20172"/>
              <a:gd name="connsiteX1" fmla="*/ 21600 w 21600"/>
              <a:gd name="connsiteY1" fmla="*/ 0 h 20172"/>
              <a:gd name="connsiteX2" fmla="*/ 21565 w 21600"/>
              <a:gd name="connsiteY2" fmla="*/ 7617 h 20172"/>
              <a:gd name="connsiteX3" fmla="*/ 0 w 21600"/>
              <a:gd name="connsiteY3" fmla="*/ 20172 h 20172"/>
              <a:gd name="connsiteX4" fmla="*/ 0 w 21600"/>
              <a:gd name="connsiteY4" fmla="*/ 0 h 20172"/>
              <a:gd name="connsiteX0" fmla="*/ 0 w 21600"/>
              <a:gd name="connsiteY0" fmla="*/ 0 h 20172"/>
              <a:gd name="connsiteX1" fmla="*/ 21600 w 21600"/>
              <a:gd name="connsiteY1" fmla="*/ 0 h 20172"/>
              <a:gd name="connsiteX2" fmla="*/ 21565 w 21600"/>
              <a:gd name="connsiteY2" fmla="*/ 6291 h 20172"/>
              <a:gd name="connsiteX3" fmla="*/ 0 w 21600"/>
              <a:gd name="connsiteY3" fmla="*/ 20172 h 20172"/>
              <a:gd name="connsiteX4" fmla="*/ 0 w 21600"/>
              <a:gd name="connsiteY4" fmla="*/ 0 h 20172"/>
              <a:gd name="connsiteX0" fmla="*/ 0 w 21664"/>
              <a:gd name="connsiteY0" fmla="*/ 0 h 20172"/>
              <a:gd name="connsiteX1" fmla="*/ 21600 w 21664"/>
              <a:gd name="connsiteY1" fmla="*/ 0 h 20172"/>
              <a:gd name="connsiteX2" fmla="*/ 21663 w 21664"/>
              <a:gd name="connsiteY2" fmla="*/ 6348 h 20172"/>
              <a:gd name="connsiteX3" fmla="*/ 0 w 21664"/>
              <a:gd name="connsiteY3" fmla="*/ 20172 h 20172"/>
              <a:gd name="connsiteX4" fmla="*/ 0 w 21664"/>
              <a:gd name="connsiteY4" fmla="*/ 0 h 20172"/>
              <a:gd name="connsiteX0" fmla="*/ 0 w 21624"/>
              <a:gd name="connsiteY0" fmla="*/ 0 h 20172"/>
              <a:gd name="connsiteX1" fmla="*/ 21600 w 21624"/>
              <a:gd name="connsiteY1" fmla="*/ 0 h 20172"/>
              <a:gd name="connsiteX2" fmla="*/ 21622 w 21624"/>
              <a:gd name="connsiteY2" fmla="*/ 6395 h 20172"/>
              <a:gd name="connsiteX3" fmla="*/ 0 w 21624"/>
              <a:gd name="connsiteY3" fmla="*/ 20172 h 20172"/>
              <a:gd name="connsiteX4" fmla="*/ 0 w 21624"/>
              <a:gd name="connsiteY4" fmla="*/ 0 h 20172"/>
              <a:gd name="connsiteX0" fmla="*/ 0 w 21600"/>
              <a:gd name="connsiteY0" fmla="*/ 0 h 20172"/>
              <a:gd name="connsiteX1" fmla="*/ 21600 w 21600"/>
              <a:gd name="connsiteY1" fmla="*/ 0 h 20172"/>
              <a:gd name="connsiteX2" fmla="*/ 21581 w 21600"/>
              <a:gd name="connsiteY2" fmla="*/ 6395 h 20172"/>
              <a:gd name="connsiteX3" fmla="*/ 0 w 21600"/>
              <a:gd name="connsiteY3" fmla="*/ 20172 h 20172"/>
              <a:gd name="connsiteX4" fmla="*/ 0 w 21600"/>
              <a:gd name="connsiteY4" fmla="*/ 0 h 2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0172">
                <a:moveTo>
                  <a:pt x="0" y="0"/>
                </a:moveTo>
                <a:lnTo>
                  <a:pt x="21600" y="0"/>
                </a:lnTo>
                <a:cubicBezTo>
                  <a:pt x="21588" y="1897"/>
                  <a:pt x="21593" y="4498"/>
                  <a:pt x="21581" y="6395"/>
                </a:cubicBezTo>
                <a:cubicBezTo>
                  <a:pt x="10781" y="6395"/>
                  <a:pt x="11717" y="20135"/>
                  <a:pt x="0" y="20172"/>
                </a:cubicBezTo>
                <a:lnTo>
                  <a:pt x="0" y="0"/>
                </a:lnTo>
                <a:close/>
              </a:path>
            </a:pathLst>
          </a:custGeom>
          <a:solidFill>
            <a:srgbClr val="C8C8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ln>
                <a:solidFill>
                  <a:schemeClr val="accent5">
                    <a:lumMod val="75000"/>
                  </a:schemeClr>
                </a:solidFill>
              </a:ln>
              <a:solidFill>
                <a:srgbClr val="33CCFF"/>
              </a:solidFill>
            </a:endParaRPr>
          </a:p>
        </p:txBody>
      </p:sp>
      <p:sp>
        <p:nvSpPr>
          <p:cNvPr id="72" name="フローチャート : 書類 3"/>
          <p:cNvSpPr/>
          <p:nvPr/>
        </p:nvSpPr>
        <p:spPr bwMode="auto">
          <a:xfrm>
            <a:off x="-8731" y="-167481"/>
            <a:ext cx="6034088" cy="3481388"/>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682"/>
              <a:gd name="connsiteX1" fmla="*/ 21600 w 21600"/>
              <a:gd name="connsiteY1" fmla="*/ 0 h 20682"/>
              <a:gd name="connsiteX2" fmla="*/ 21600 w 21600"/>
              <a:gd name="connsiteY2" fmla="*/ 5799 h 20682"/>
              <a:gd name="connsiteX3" fmla="*/ 0 w 21600"/>
              <a:gd name="connsiteY3" fmla="*/ 20172 h 20682"/>
              <a:gd name="connsiteX4" fmla="*/ 0 w 21600"/>
              <a:gd name="connsiteY4" fmla="*/ 0 h 20682"/>
              <a:gd name="connsiteX0" fmla="*/ 0 w 21600"/>
              <a:gd name="connsiteY0" fmla="*/ 0 h 20680"/>
              <a:gd name="connsiteX1" fmla="*/ 21600 w 21600"/>
              <a:gd name="connsiteY1" fmla="*/ 0 h 20680"/>
              <a:gd name="connsiteX2" fmla="*/ 21565 w 21600"/>
              <a:gd name="connsiteY2" fmla="*/ 5691 h 20680"/>
              <a:gd name="connsiteX3" fmla="*/ 0 w 21600"/>
              <a:gd name="connsiteY3" fmla="*/ 20172 h 20680"/>
              <a:gd name="connsiteX4" fmla="*/ 0 w 21600"/>
              <a:gd name="connsiteY4" fmla="*/ 0 h 20680"/>
              <a:gd name="connsiteX0" fmla="*/ 0 w 21600"/>
              <a:gd name="connsiteY0" fmla="*/ 0 h 20763"/>
              <a:gd name="connsiteX1" fmla="*/ 21600 w 21600"/>
              <a:gd name="connsiteY1" fmla="*/ 0 h 20763"/>
              <a:gd name="connsiteX2" fmla="*/ 21565 w 21600"/>
              <a:gd name="connsiteY2" fmla="*/ 8612 h 20763"/>
              <a:gd name="connsiteX3" fmla="*/ 0 w 21600"/>
              <a:gd name="connsiteY3" fmla="*/ 20172 h 20763"/>
              <a:gd name="connsiteX4" fmla="*/ 0 w 21600"/>
              <a:gd name="connsiteY4" fmla="*/ 0 h 20763"/>
              <a:gd name="connsiteX0" fmla="*/ 0 w 21600"/>
              <a:gd name="connsiteY0" fmla="*/ 0 h 20172"/>
              <a:gd name="connsiteX1" fmla="*/ 21600 w 21600"/>
              <a:gd name="connsiteY1" fmla="*/ 0 h 20172"/>
              <a:gd name="connsiteX2" fmla="*/ 21565 w 21600"/>
              <a:gd name="connsiteY2" fmla="*/ 8612 h 20172"/>
              <a:gd name="connsiteX3" fmla="*/ 0 w 21600"/>
              <a:gd name="connsiteY3" fmla="*/ 20172 h 20172"/>
              <a:gd name="connsiteX4" fmla="*/ 0 w 21600"/>
              <a:gd name="connsiteY4" fmla="*/ 0 h 20172"/>
              <a:gd name="connsiteX0" fmla="*/ 0 w 21608"/>
              <a:gd name="connsiteY0" fmla="*/ 0 h 20172"/>
              <a:gd name="connsiteX1" fmla="*/ 21600 w 21608"/>
              <a:gd name="connsiteY1" fmla="*/ 0 h 20172"/>
              <a:gd name="connsiteX2" fmla="*/ 21606 w 21608"/>
              <a:gd name="connsiteY2" fmla="*/ 6793 h 20172"/>
              <a:gd name="connsiteX3" fmla="*/ 0 w 21608"/>
              <a:gd name="connsiteY3" fmla="*/ 20172 h 20172"/>
              <a:gd name="connsiteX4" fmla="*/ 0 w 21608"/>
              <a:gd name="connsiteY4" fmla="*/ 0 h 20172"/>
              <a:gd name="connsiteX0" fmla="*/ 0 w 21608"/>
              <a:gd name="connsiteY0" fmla="*/ 0 h 20172"/>
              <a:gd name="connsiteX1" fmla="*/ 21600 w 21608"/>
              <a:gd name="connsiteY1" fmla="*/ 0 h 20172"/>
              <a:gd name="connsiteX2" fmla="*/ 21606 w 21608"/>
              <a:gd name="connsiteY2" fmla="*/ 5378 h 20172"/>
              <a:gd name="connsiteX3" fmla="*/ 0 w 21608"/>
              <a:gd name="connsiteY3" fmla="*/ 20172 h 20172"/>
              <a:gd name="connsiteX4" fmla="*/ 0 w 21608"/>
              <a:gd name="connsiteY4" fmla="*/ 0 h 20172"/>
              <a:gd name="connsiteX0" fmla="*/ 0 w 21608"/>
              <a:gd name="connsiteY0" fmla="*/ 0 h 20172"/>
              <a:gd name="connsiteX1" fmla="*/ 21600 w 21608"/>
              <a:gd name="connsiteY1" fmla="*/ 0 h 20172"/>
              <a:gd name="connsiteX2" fmla="*/ 21606 w 21608"/>
              <a:gd name="connsiteY2" fmla="*/ 5467 h 20172"/>
              <a:gd name="connsiteX3" fmla="*/ 0 w 21608"/>
              <a:gd name="connsiteY3" fmla="*/ 20172 h 20172"/>
              <a:gd name="connsiteX4" fmla="*/ 0 w 21608"/>
              <a:gd name="connsiteY4" fmla="*/ 0 h 2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8" h="20172">
                <a:moveTo>
                  <a:pt x="0" y="0"/>
                </a:moveTo>
                <a:lnTo>
                  <a:pt x="21600" y="0"/>
                </a:lnTo>
                <a:cubicBezTo>
                  <a:pt x="21588" y="1897"/>
                  <a:pt x="21618" y="3570"/>
                  <a:pt x="21606" y="5467"/>
                </a:cubicBezTo>
                <a:cubicBezTo>
                  <a:pt x="10806" y="5467"/>
                  <a:pt x="11717" y="20135"/>
                  <a:pt x="0" y="20172"/>
                </a:cubicBezTo>
                <a:lnTo>
                  <a:pt x="0" y="0"/>
                </a:lnTo>
                <a:close/>
              </a:path>
            </a:pathLst>
          </a:custGeom>
          <a:solidFill>
            <a:srgbClr val="9696D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ln>
                <a:solidFill>
                  <a:schemeClr val="accent5">
                    <a:lumMod val="75000"/>
                  </a:schemeClr>
                </a:solidFill>
              </a:ln>
              <a:solidFill>
                <a:srgbClr val="33CCFF"/>
              </a:solidFill>
            </a:endParaRPr>
          </a:p>
        </p:txBody>
      </p:sp>
      <p:sp>
        <p:nvSpPr>
          <p:cNvPr id="73" name="フローチャート : 書類 3"/>
          <p:cNvSpPr/>
          <p:nvPr/>
        </p:nvSpPr>
        <p:spPr bwMode="auto">
          <a:xfrm>
            <a:off x="-8731" y="-167481"/>
            <a:ext cx="5705475" cy="320400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0682"/>
              <a:gd name="connsiteX1" fmla="*/ 21600 w 21600"/>
              <a:gd name="connsiteY1" fmla="*/ 0 h 20682"/>
              <a:gd name="connsiteX2" fmla="*/ 21600 w 21600"/>
              <a:gd name="connsiteY2" fmla="*/ 5799 h 20682"/>
              <a:gd name="connsiteX3" fmla="*/ 0 w 21600"/>
              <a:gd name="connsiteY3" fmla="*/ 20172 h 20682"/>
              <a:gd name="connsiteX4" fmla="*/ 0 w 21600"/>
              <a:gd name="connsiteY4" fmla="*/ 0 h 20682"/>
              <a:gd name="connsiteX0" fmla="*/ 0 w 21600"/>
              <a:gd name="connsiteY0" fmla="*/ 0 h 20680"/>
              <a:gd name="connsiteX1" fmla="*/ 21600 w 21600"/>
              <a:gd name="connsiteY1" fmla="*/ 0 h 20680"/>
              <a:gd name="connsiteX2" fmla="*/ 21565 w 21600"/>
              <a:gd name="connsiteY2" fmla="*/ 5691 h 20680"/>
              <a:gd name="connsiteX3" fmla="*/ 0 w 21600"/>
              <a:gd name="connsiteY3" fmla="*/ 20172 h 20680"/>
              <a:gd name="connsiteX4" fmla="*/ 0 w 21600"/>
              <a:gd name="connsiteY4" fmla="*/ 0 h 20680"/>
              <a:gd name="connsiteX0" fmla="*/ 0 w 21600"/>
              <a:gd name="connsiteY0" fmla="*/ 0 h 20763"/>
              <a:gd name="connsiteX1" fmla="*/ 21600 w 21600"/>
              <a:gd name="connsiteY1" fmla="*/ 0 h 20763"/>
              <a:gd name="connsiteX2" fmla="*/ 21565 w 21600"/>
              <a:gd name="connsiteY2" fmla="*/ 8612 h 20763"/>
              <a:gd name="connsiteX3" fmla="*/ 0 w 21600"/>
              <a:gd name="connsiteY3" fmla="*/ 20172 h 20763"/>
              <a:gd name="connsiteX4" fmla="*/ 0 w 21600"/>
              <a:gd name="connsiteY4" fmla="*/ 0 h 20763"/>
              <a:gd name="connsiteX0" fmla="*/ 0 w 21600"/>
              <a:gd name="connsiteY0" fmla="*/ 0 h 20172"/>
              <a:gd name="connsiteX1" fmla="*/ 21600 w 21600"/>
              <a:gd name="connsiteY1" fmla="*/ 0 h 20172"/>
              <a:gd name="connsiteX2" fmla="*/ 21565 w 21600"/>
              <a:gd name="connsiteY2" fmla="*/ 8612 h 20172"/>
              <a:gd name="connsiteX3" fmla="*/ 0 w 21600"/>
              <a:gd name="connsiteY3" fmla="*/ 20172 h 20172"/>
              <a:gd name="connsiteX4" fmla="*/ 0 w 21600"/>
              <a:gd name="connsiteY4" fmla="*/ 0 h 20172"/>
              <a:gd name="connsiteX0" fmla="*/ 0 w 21647"/>
              <a:gd name="connsiteY0" fmla="*/ 0 h 20172"/>
              <a:gd name="connsiteX1" fmla="*/ 21600 w 21647"/>
              <a:gd name="connsiteY1" fmla="*/ 0 h 20172"/>
              <a:gd name="connsiteX2" fmla="*/ 21646 w 21647"/>
              <a:gd name="connsiteY2" fmla="*/ 5799 h 20172"/>
              <a:gd name="connsiteX3" fmla="*/ 0 w 21647"/>
              <a:gd name="connsiteY3" fmla="*/ 20172 h 20172"/>
              <a:gd name="connsiteX4" fmla="*/ 0 w 21647"/>
              <a:gd name="connsiteY4" fmla="*/ 0 h 20172"/>
              <a:gd name="connsiteX0" fmla="*/ 0 w 21647"/>
              <a:gd name="connsiteY0" fmla="*/ 0 h 20172"/>
              <a:gd name="connsiteX1" fmla="*/ 21600 w 21647"/>
              <a:gd name="connsiteY1" fmla="*/ 0 h 20172"/>
              <a:gd name="connsiteX2" fmla="*/ 21646 w 21647"/>
              <a:gd name="connsiteY2" fmla="*/ 4230 h 20172"/>
              <a:gd name="connsiteX3" fmla="*/ 0 w 21647"/>
              <a:gd name="connsiteY3" fmla="*/ 20172 h 20172"/>
              <a:gd name="connsiteX4" fmla="*/ 0 w 21647"/>
              <a:gd name="connsiteY4" fmla="*/ 0 h 20172"/>
              <a:gd name="connsiteX0" fmla="*/ 0 w 21600"/>
              <a:gd name="connsiteY0" fmla="*/ 0 h 20172"/>
              <a:gd name="connsiteX1" fmla="*/ 21600 w 21600"/>
              <a:gd name="connsiteY1" fmla="*/ 0 h 20172"/>
              <a:gd name="connsiteX2" fmla="*/ 21566 w 21600"/>
              <a:gd name="connsiteY2" fmla="*/ 4325 h 20172"/>
              <a:gd name="connsiteX3" fmla="*/ 0 w 21600"/>
              <a:gd name="connsiteY3" fmla="*/ 20172 h 20172"/>
              <a:gd name="connsiteX4" fmla="*/ 0 w 21600"/>
              <a:gd name="connsiteY4" fmla="*/ 0 h 20172"/>
              <a:gd name="connsiteX0" fmla="*/ 0 w 21600"/>
              <a:gd name="connsiteY0" fmla="*/ 0 h 20172"/>
              <a:gd name="connsiteX1" fmla="*/ 21600 w 21600"/>
              <a:gd name="connsiteY1" fmla="*/ 0 h 20172"/>
              <a:gd name="connsiteX2" fmla="*/ 20134 w 21600"/>
              <a:gd name="connsiteY2" fmla="*/ 4468 h 20172"/>
              <a:gd name="connsiteX3" fmla="*/ 0 w 21600"/>
              <a:gd name="connsiteY3" fmla="*/ 20172 h 20172"/>
              <a:gd name="connsiteX4" fmla="*/ 0 w 21600"/>
              <a:gd name="connsiteY4" fmla="*/ 0 h 20172"/>
              <a:gd name="connsiteX0" fmla="*/ 0 w 21607"/>
              <a:gd name="connsiteY0" fmla="*/ 0 h 20172"/>
              <a:gd name="connsiteX1" fmla="*/ 21600 w 21607"/>
              <a:gd name="connsiteY1" fmla="*/ 0 h 20172"/>
              <a:gd name="connsiteX2" fmla="*/ 21605 w 21607"/>
              <a:gd name="connsiteY2" fmla="*/ 4420 h 20172"/>
              <a:gd name="connsiteX3" fmla="*/ 0 w 21607"/>
              <a:gd name="connsiteY3" fmla="*/ 20172 h 20172"/>
              <a:gd name="connsiteX4" fmla="*/ 0 w 21607"/>
              <a:gd name="connsiteY4" fmla="*/ 0 h 20172"/>
              <a:gd name="connsiteX0" fmla="*/ 0 w 21600"/>
              <a:gd name="connsiteY0" fmla="*/ 0 h 20172"/>
              <a:gd name="connsiteX1" fmla="*/ 21600 w 21600"/>
              <a:gd name="connsiteY1" fmla="*/ 0 h 20172"/>
              <a:gd name="connsiteX2" fmla="*/ 21565 w 21600"/>
              <a:gd name="connsiteY2" fmla="*/ 4420 h 20172"/>
              <a:gd name="connsiteX3" fmla="*/ 0 w 21600"/>
              <a:gd name="connsiteY3" fmla="*/ 20172 h 20172"/>
              <a:gd name="connsiteX4" fmla="*/ 0 w 21600"/>
              <a:gd name="connsiteY4" fmla="*/ 0 h 20172"/>
              <a:gd name="connsiteX0" fmla="*/ 0 w 21607"/>
              <a:gd name="connsiteY0" fmla="*/ 0 h 20172"/>
              <a:gd name="connsiteX1" fmla="*/ 21600 w 21607"/>
              <a:gd name="connsiteY1" fmla="*/ 0 h 20172"/>
              <a:gd name="connsiteX2" fmla="*/ 21605 w 21607"/>
              <a:gd name="connsiteY2" fmla="*/ 4420 h 20172"/>
              <a:gd name="connsiteX3" fmla="*/ 0 w 21607"/>
              <a:gd name="connsiteY3" fmla="*/ 20172 h 20172"/>
              <a:gd name="connsiteX4" fmla="*/ 0 w 21607"/>
              <a:gd name="connsiteY4" fmla="*/ 0 h 2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7" h="20172">
                <a:moveTo>
                  <a:pt x="0" y="0"/>
                </a:moveTo>
                <a:lnTo>
                  <a:pt x="21600" y="0"/>
                </a:lnTo>
                <a:cubicBezTo>
                  <a:pt x="21588" y="1897"/>
                  <a:pt x="21617" y="2523"/>
                  <a:pt x="21605" y="4420"/>
                </a:cubicBezTo>
                <a:cubicBezTo>
                  <a:pt x="10805" y="4420"/>
                  <a:pt x="11717" y="20135"/>
                  <a:pt x="0" y="20172"/>
                </a:cubicBezTo>
                <a:lnTo>
                  <a:pt x="0" y="0"/>
                </a:lnTo>
                <a:close/>
              </a:path>
            </a:pathLst>
          </a:custGeom>
          <a:solidFill>
            <a:srgbClr val="6464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ln>
                <a:solidFill>
                  <a:schemeClr val="accent5">
                    <a:lumMod val="75000"/>
                  </a:schemeClr>
                </a:solidFill>
              </a:ln>
              <a:solidFill>
                <a:srgbClr val="33CCFF"/>
              </a:solidFill>
            </a:endParaRPr>
          </a:p>
        </p:txBody>
      </p:sp>
      <p:sp>
        <p:nvSpPr>
          <p:cNvPr id="74" name="正方形/長方形 73"/>
          <p:cNvSpPr/>
          <p:nvPr/>
        </p:nvSpPr>
        <p:spPr bwMode="auto">
          <a:xfrm>
            <a:off x="6326982" y="-53181"/>
            <a:ext cx="19440000" cy="1080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75" name="正方形/長方形 74"/>
          <p:cNvSpPr/>
          <p:nvPr/>
        </p:nvSpPr>
        <p:spPr bwMode="auto">
          <a:xfrm>
            <a:off x="6025357" y="-26195"/>
            <a:ext cx="19738975" cy="79891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76" name="正方形/長方形 75"/>
          <p:cNvSpPr/>
          <p:nvPr/>
        </p:nvSpPr>
        <p:spPr bwMode="auto">
          <a:xfrm>
            <a:off x="5585619" y="-34131"/>
            <a:ext cx="20178713" cy="576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p>
        </p:txBody>
      </p:sp>
      <p:sp>
        <p:nvSpPr>
          <p:cNvPr id="79" name="パイ 78"/>
          <p:cNvSpPr/>
          <p:nvPr/>
        </p:nvSpPr>
        <p:spPr>
          <a:xfrm>
            <a:off x="24735632" y="-983452"/>
            <a:ext cx="2017712" cy="2016126"/>
          </a:xfrm>
          <a:prstGeom prst="pie">
            <a:avLst>
              <a:gd name="adj1" fmla="val 0"/>
              <a:gd name="adj2" fmla="val 5428945"/>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solidFill>
                <a:schemeClr val="tx1"/>
              </a:solidFill>
            </a:endParaRPr>
          </a:p>
        </p:txBody>
      </p:sp>
      <p:sp>
        <p:nvSpPr>
          <p:cNvPr id="80" name="パイ 79"/>
          <p:cNvSpPr/>
          <p:nvPr/>
        </p:nvSpPr>
        <p:spPr>
          <a:xfrm>
            <a:off x="24862632" y="-832644"/>
            <a:ext cx="1603375" cy="1603375"/>
          </a:xfrm>
          <a:prstGeom prst="pie">
            <a:avLst>
              <a:gd name="adj1" fmla="val 0"/>
              <a:gd name="adj2" fmla="val 5428945"/>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solidFill>
                <a:schemeClr val="tx1"/>
              </a:solidFill>
            </a:endParaRPr>
          </a:p>
        </p:txBody>
      </p:sp>
      <p:sp>
        <p:nvSpPr>
          <p:cNvPr id="81" name="パイ 80"/>
          <p:cNvSpPr/>
          <p:nvPr/>
        </p:nvSpPr>
        <p:spPr>
          <a:xfrm>
            <a:off x="25095992" y="-592930"/>
            <a:ext cx="1133475" cy="1135063"/>
          </a:xfrm>
          <a:prstGeom prst="pie">
            <a:avLst>
              <a:gd name="adj1" fmla="val 0"/>
              <a:gd name="adj2" fmla="val 5428945"/>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2087563" indent="-1630363" algn="l" rtl="0" fontAlgn="base">
              <a:spcBef>
                <a:spcPct val="0"/>
              </a:spcBef>
              <a:spcAft>
                <a:spcPct val="0"/>
              </a:spcAft>
              <a:defRPr kumimoji="1" kern="1200">
                <a:solidFill>
                  <a:schemeClr val="lt1"/>
                </a:solidFill>
                <a:latin typeface="+mn-lt"/>
                <a:ea typeface="+mn-ea"/>
                <a:cs typeface="+mn-cs"/>
              </a:defRPr>
            </a:lvl2pPr>
            <a:lvl3pPr marL="4175125" indent="-3260725" algn="l" rtl="0" fontAlgn="base">
              <a:spcBef>
                <a:spcPct val="0"/>
              </a:spcBef>
              <a:spcAft>
                <a:spcPct val="0"/>
              </a:spcAft>
              <a:defRPr kumimoji="1" kern="1200">
                <a:solidFill>
                  <a:schemeClr val="lt1"/>
                </a:solidFill>
                <a:latin typeface="+mn-lt"/>
                <a:ea typeface="+mn-ea"/>
                <a:cs typeface="+mn-cs"/>
              </a:defRPr>
            </a:lvl3pPr>
            <a:lvl4pPr marL="6264275" indent="-4892675" algn="l" rtl="0" fontAlgn="base">
              <a:spcBef>
                <a:spcPct val="0"/>
              </a:spcBef>
              <a:spcAft>
                <a:spcPct val="0"/>
              </a:spcAft>
              <a:defRPr kumimoji="1" kern="1200">
                <a:solidFill>
                  <a:schemeClr val="lt1"/>
                </a:solidFill>
                <a:latin typeface="+mn-lt"/>
                <a:ea typeface="+mn-ea"/>
                <a:cs typeface="+mn-cs"/>
              </a:defRPr>
            </a:lvl4pPr>
            <a:lvl5pPr marL="8351838" indent="-6523038"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defRPr/>
            </a:pPr>
            <a:endParaRPr lang="ja-JP" altLang="en-US">
              <a:solidFill>
                <a:schemeClr val="tx1"/>
              </a:solidFill>
            </a:endParaRPr>
          </a:p>
        </p:txBody>
      </p:sp>
      <p:sp>
        <p:nvSpPr>
          <p:cNvPr id="10" name="正方形/長方形 9"/>
          <p:cNvSpPr/>
          <p:nvPr/>
        </p:nvSpPr>
        <p:spPr>
          <a:xfrm>
            <a:off x="26466007" y="-26194"/>
            <a:ext cx="3762375" cy="4102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7" name="図 76"/>
          <p:cNvPicPr>
            <a:picLocks noChangeAspect="1"/>
          </p:cNvPicPr>
          <p:nvPr/>
        </p:nvPicPr>
        <p:blipFill>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7132757" y="290188"/>
            <a:ext cx="2681607"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a:xfrm>
            <a:off x="6527374" y="844096"/>
            <a:ext cx="16342935" cy="2862322"/>
          </a:xfrm>
          <a:prstGeom prst="rect">
            <a:avLst/>
          </a:prstGeom>
          <a:noFill/>
        </p:spPr>
        <p:txBody>
          <a:bodyPr wrap="none" lIns="91440" tIns="45720" rIns="91440" bIns="45720" anchor="ctr" anchorCtr="0">
            <a:noAutofit/>
          </a:bodyPr>
          <a:lstStyle/>
          <a:p>
            <a:pPr algn="ctr"/>
            <a:r>
              <a:rPr lang="ja-JP" altLang="en-US" sz="8800" dirty="0">
                <a:solidFill>
                  <a:srgbClr val="000000"/>
                </a:solidFill>
                <a:latin typeface="+mj-ea"/>
                <a:ea typeface="+mj-ea"/>
              </a:rPr>
              <a:t>有用微生物の探索と機能性食品の開発</a:t>
            </a:r>
            <a:endParaRPr lang="en-US" altLang="ja-JP" sz="8800" dirty="0">
              <a:solidFill>
                <a:srgbClr val="000000"/>
              </a:solidFill>
              <a:latin typeface="+mj-ea"/>
              <a:ea typeface="+mj-ea"/>
            </a:endParaRPr>
          </a:p>
          <a:p>
            <a:pPr algn="ctr"/>
            <a:r>
              <a:rPr lang="ja-JP" altLang="en-US" sz="6600" dirty="0">
                <a:solidFill>
                  <a:srgbClr val="000000"/>
                </a:solidFill>
                <a:latin typeface="+mj-ea"/>
                <a:ea typeface="+mj-ea"/>
              </a:rPr>
              <a:t>－</a:t>
            </a:r>
            <a:r>
              <a:rPr lang="ja-JP" altLang="en-US" sz="6600" dirty="0">
                <a:latin typeface="+mj-ea"/>
                <a:ea typeface="+mj-ea"/>
              </a:rPr>
              <a:t>飛騨の伝統食“酸菜”から分離・選抜した乳酸菌高根株</a:t>
            </a:r>
            <a:r>
              <a:rPr lang="ja-JP" altLang="en-US" sz="6600" dirty="0">
                <a:solidFill>
                  <a:srgbClr val="000000"/>
                </a:solidFill>
                <a:latin typeface="+mj-ea"/>
                <a:ea typeface="+mj-ea"/>
              </a:rPr>
              <a:t>－</a:t>
            </a:r>
          </a:p>
        </p:txBody>
      </p:sp>
      <p:sp>
        <p:nvSpPr>
          <p:cNvPr id="30" name="テキスト ボックス 29"/>
          <p:cNvSpPr txBox="1"/>
          <p:nvPr/>
        </p:nvSpPr>
        <p:spPr>
          <a:xfrm>
            <a:off x="24976012" y="41524423"/>
            <a:ext cx="5218014" cy="584775"/>
          </a:xfrm>
          <a:prstGeom prst="rect">
            <a:avLst/>
          </a:prstGeom>
          <a:noFill/>
        </p:spPr>
        <p:txBody>
          <a:bodyPr wrap="square" rtlCol="0">
            <a:spAutoFit/>
          </a:bodyPr>
          <a:lstStyle/>
          <a:p>
            <a:pPr algn="r"/>
            <a:r>
              <a:rPr lang="ja-JP" altLang="en-US" sz="3200" dirty="0">
                <a:latin typeface="メイリオ" panose="020B0604030504040204" pitchFamily="50" charset="-128"/>
                <a:ea typeface="メイリオ" panose="020B0604030504040204" pitchFamily="50" charset="-128"/>
              </a:rPr>
              <a:t>作成：</a:t>
            </a:r>
            <a:r>
              <a:rPr lang="en-US" altLang="ja-JP" sz="3200" dirty="0">
                <a:latin typeface="メイリオ" panose="020B0604030504040204" pitchFamily="50" charset="-128"/>
                <a:ea typeface="メイリオ" panose="020B0604030504040204" pitchFamily="50" charset="-128"/>
              </a:rPr>
              <a:t>2026</a:t>
            </a:r>
            <a:r>
              <a:rPr lang="ja-JP" altLang="en-US" sz="3200" dirty="0">
                <a:latin typeface="メイリオ" panose="020B0604030504040204" pitchFamily="50" charset="-128"/>
                <a:ea typeface="メイリオ" panose="020B0604030504040204" pitchFamily="50" charset="-128"/>
              </a:rPr>
              <a:t>年</a:t>
            </a:r>
            <a:r>
              <a:rPr lang="en-US" altLang="ja-JP" sz="3200" dirty="0">
                <a:latin typeface="メイリオ" panose="020B0604030504040204" pitchFamily="50" charset="-128"/>
                <a:ea typeface="メイリオ" panose="020B0604030504040204" pitchFamily="50" charset="-128"/>
              </a:rPr>
              <a:t>9</a:t>
            </a:r>
            <a:r>
              <a:rPr lang="ja-JP" altLang="en-US" sz="3200" dirty="0">
                <a:latin typeface="メイリオ" panose="020B0604030504040204" pitchFamily="50" charset="-128"/>
                <a:ea typeface="メイリオ" panose="020B0604030504040204" pitchFamily="50" charset="-128"/>
              </a:rPr>
              <a:t>月</a:t>
            </a:r>
            <a:endParaRPr lang="en-US" altLang="ja-JP" sz="3200" dirty="0">
              <a:latin typeface="メイリオ" panose="020B0604030504040204" pitchFamily="50" charset="-128"/>
              <a:ea typeface="メイリオ" panose="020B0604030504040204" pitchFamily="50" charset="-128"/>
            </a:endParaRPr>
          </a:p>
        </p:txBody>
      </p:sp>
      <p:sp>
        <p:nvSpPr>
          <p:cNvPr id="31" name="テキスト ボックス 30"/>
          <p:cNvSpPr txBox="1"/>
          <p:nvPr/>
        </p:nvSpPr>
        <p:spPr>
          <a:xfrm>
            <a:off x="846101" y="6441767"/>
            <a:ext cx="23165337" cy="3046988"/>
          </a:xfrm>
          <a:prstGeom prst="rect">
            <a:avLst/>
          </a:prstGeom>
          <a:noFill/>
        </p:spPr>
        <p:txBody>
          <a:bodyPr wrap="square" rtlCol="0">
            <a:spAutoFit/>
          </a:bodyPr>
          <a:lstStyle/>
          <a:p>
            <a:r>
              <a:rPr lang="ja-JP" altLang="en-US" sz="4800" dirty="0">
                <a:latin typeface="メイリオ" panose="020B0604030504040204" pitchFamily="50" charset="-128"/>
                <a:ea typeface="メイリオ" panose="020B0604030504040204" pitchFamily="50" charset="-128"/>
              </a:rPr>
              <a:t>　酸菜（すな）は、塩が貴重品であった時代に飛騨地域の冬季保存食として普及し、</a:t>
            </a:r>
            <a:r>
              <a:rPr kumimoji="1" lang="ja-JP" altLang="en-US" sz="4800" dirty="0">
                <a:latin typeface="メイリオ" panose="020B0604030504040204" pitchFamily="50" charset="-128"/>
                <a:ea typeface="メイリオ" panose="020B0604030504040204" pitchFamily="50" charset="-128"/>
              </a:rPr>
              <a:t>今日では高山市高根地区でのみ食べ継がれる“赤かぶの無塩発酵漬物”です。　　</a:t>
            </a:r>
            <a:endParaRPr kumimoji="1" lang="en-US" altLang="ja-JP" sz="4800" dirty="0">
              <a:latin typeface="メイリオ" panose="020B0604030504040204" pitchFamily="50" charset="-128"/>
              <a:ea typeface="メイリオ" panose="020B0604030504040204" pitchFamily="50" charset="-128"/>
            </a:endParaRPr>
          </a:p>
          <a:p>
            <a:r>
              <a:rPr lang="ja-JP" altLang="en-US" sz="4800" dirty="0">
                <a:latin typeface="メイリオ" panose="020B0604030504040204" pitchFamily="50" charset="-128"/>
                <a:ea typeface="メイリオ" panose="020B0604030504040204" pitchFamily="50" charset="-128"/>
              </a:rPr>
              <a:t>　塩分の過剰摂取が問題視される現代になり、かつての主菜である酸菜の価値が見直され、その品質向上を目指した</a:t>
            </a:r>
            <a:r>
              <a:rPr kumimoji="1" lang="ja-JP" altLang="en-US" sz="4800" dirty="0">
                <a:latin typeface="メイリオ" panose="020B0604030504040204" pitchFamily="50" charset="-128"/>
                <a:ea typeface="メイリオ" panose="020B0604030504040204" pitchFamily="50" charset="-128"/>
              </a:rPr>
              <a:t>乳酸菌発酵スターターの開発に取り組みました。</a:t>
            </a:r>
            <a:endParaRPr kumimoji="1" lang="en-US" altLang="ja-JP" sz="480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C6E5CDF1-3CF7-DDA4-348B-0BBD70C906D6}"/>
              </a:ext>
            </a:extLst>
          </p:cNvPr>
          <p:cNvSpPr txBox="1"/>
          <p:nvPr/>
        </p:nvSpPr>
        <p:spPr>
          <a:xfrm>
            <a:off x="1036600" y="24431732"/>
            <a:ext cx="11582166" cy="769441"/>
          </a:xfrm>
          <a:prstGeom prst="rect">
            <a:avLst/>
          </a:prstGeom>
          <a:noFill/>
        </p:spPr>
        <p:txBody>
          <a:bodyPr wrap="square">
            <a:spAutoFit/>
          </a:bodyPr>
          <a:lstStyle/>
          <a:p>
            <a:r>
              <a:rPr lang="ja-JP" altLang="en-US" sz="4400" dirty="0">
                <a:effectLst/>
                <a:latin typeface="メイリオ" panose="020B0604030504040204" pitchFamily="50" charset="-128"/>
                <a:ea typeface="メイリオ" panose="020B0604030504040204" pitchFamily="50" charset="-128"/>
                <a:cs typeface="ＭＳ Ｐゴシック" panose="020B0600070205080204" pitchFamily="50" charset="-128"/>
              </a:rPr>
              <a:t>◆</a:t>
            </a:r>
            <a:r>
              <a:rPr lang="en-US" altLang="ja-JP" sz="4400" dirty="0">
                <a:effectLst/>
                <a:latin typeface="メイリオ" panose="020B0604030504040204" pitchFamily="50" charset="-128"/>
                <a:ea typeface="メイリオ" panose="020B0604030504040204" pitchFamily="50" charset="-128"/>
                <a:cs typeface="ＭＳ Ｐゴシック" panose="020B0600070205080204" pitchFamily="50" charset="-128"/>
              </a:rPr>
              <a:t>GABA</a:t>
            </a:r>
            <a:r>
              <a:rPr lang="ja-JP" altLang="en-US" sz="4400" dirty="0">
                <a:effectLst/>
                <a:latin typeface="メイリオ" panose="020B0604030504040204" pitchFamily="50" charset="-128"/>
                <a:ea typeface="メイリオ" panose="020B0604030504040204" pitchFamily="50" charset="-128"/>
                <a:cs typeface="ＭＳ Ｐゴシック" panose="020B0600070205080204" pitchFamily="50" charset="-128"/>
              </a:rPr>
              <a:t>を富化した乳酸発酵甘酒の開発</a:t>
            </a:r>
            <a:endParaRPr lang="ja-JP" altLang="en-US" sz="4400" dirty="0">
              <a:latin typeface="メイリオ" panose="020B0604030504040204" pitchFamily="50" charset="-128"/>
              <a:ea typeface="メイリオ" panose="020B0604030504040204" pitchFamily="50" charset="-128"/>
            </a:endParaRPr>
          </a:p>
        </p:txBody>
      </p:sp>
      <p:pic>
        <p:nvPicPr>
          <p:cNvPr id="26" name="図 25">
            <a:extLst>
              <a:ext uri="{FF2B5EF4-FFF2-40B4-BE49-F238E27FC236}">
                <a16:creationId xmlns:a16="http://schemas.microsoft.com/office/drawing/2014/main" id="{165CBE75-6FBB-121F-904E-AEEFA22FAD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77" r="2877"/>
          <a:stretch/>
        </p:blipFill>
        <p:spPr>
          <a:xfrm>
            <a:off x="21779732" y="28914260"/>
            <a:ext cx="6750000" cy="4500000"/>
          </a:xfrm>
          <a:prstGeom prst="rect">
            <a:avLst/>
          </a:prstGeom>
        </p:spPr>
      </p:pic>
      <p:sp>
        <p:nvSpPr>
          <p:cNvPr id="32" name="テキスト ボックス 31">
            <a:extLst>
              <a:ext uri="{FF2B5EF4-FFF2-40B4-BE49-F238E27FC236}">
                <a16:creationId xmlns:a16="http://schemas.microsoft.com/office/drawing/2014/main" id="{1819396B-055D-8761-38EF-CB61D994AF2D}"/>
              </a:ext>
            </a:extLst>
          </p:cNvPr>
          <p:cNvSpPr txBox="1"/>
          <p:nvPr/>
        </p:nvSpPr>
        <p:spPr>
          <a:xfrm>
            <a:off x="1036600" y="34333988"/>
            <a:ext cx="14389778" cy="769441"/>
          </a:xfrm>
          <a:prstGeom prst="rect">
            <a:avLst/>
          </a:prstGeom>
          <a:noFill/>
        </p:spPr>
        <p:txBody>
          <a:bodyPr wrap="square">
            <a:spAutoFit/>
          </a:bodyPr>
          <a:lstStyle/>
          <a:p>
            <a:r>
              <a:rPr lang="ja-JP" altLang="en-US" sz="4400" dirty="0">
                <a:latin typeface="メイリオ" panose="020B0604030504040204" pitchFamily="50" charset="-128"/>
                <a:ea typeface="メイリオ" panose="020B0604030504040204" pitchFamily="50" charset="-128"/>
                <a:cs typeface="ＭＳ Ｐゴシック" panose="020B0600070205080204" pitchFamily="50" charset="-128"/>
              </a:rPr>
              <a:t>◆</a:t>
            </a:r>
            <a:r>
              <a:rPr lang="ja-JP" altLang="en-US" sz="4400" dirty="0">
                <a:effectLst/>
                <a:latin typeface="メイリオ" panose="020B0604030504040204" pitchFamily="50" charset="-128"/>
                <a:ea typeface="メイリオ" panose="020B0604030504040204" pitchFamily="50" charset="-128"/>
                <a:cs typeface="ＭＳ Ｐゴシック" panose="020B0600070205080204" pitchFamily="50" charset="-128"/>
              </a:rPr>
              <a:t>酸菜の製造における赤かぶ品種の検討</a:t>
            </a:r>
            <a:endParaRPr lang="ja-JP" altLang="en-US" sz="44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FAC51DCF-3F71-90F3-C34F-42652173E287}"/>
              </a:ext>
            </a:extLst>
          </p:cNvPr>
          <p:cNvSpPr txBox="1"/>
          <p:nvPr/>
        </p:nvSpPr>
        <p:spPr>
          <a:xfrm>
            <a:off x="1036600" y="28969726"/>
            <a:ext cx="22451330" cy="769441"/>
          </a:xfrm>
          <a:prstGeom prst="rect">
            <a:avLst/>
          </a:prstGeom>
          <a:noFill/>
        </p:spPr>
        <p:txBody>
          <a:bodyPr wrap="square">
            <a:spAutoFit/>
          </a:bodyPr>
          <a:lstStyle/>
          <a:p>
            <a:r>
              <a:rPr lang="ja-JP" altLang="en-US" sz="4400" dirty="0">
                <a:latin typeface="メイリオ" panose="020B0604030504040204" pitchFamily="50" charset="-128"/>
                <a:ea typeface="メイリオ" panose="020B0604030504040204" pitchFamily="50" charset="-128"/>
                <a:cs typeface="ＭＳ Ｐゴシック" panose="020B0600070205080204" pitchFamily="50" charset="-128"/>
              </a:rPr>
              <a:t>◆持続可能な農業とコラボした「醸しぬか床」の開発</a:t>
            </a:r>
            <a:endParaRPr lang="en-US" altLang="ja-JP" sz="44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3" name="テキスト ボックス 2">
            <a:extLst>
              <a:ext uri="{FF2B5EF4-FFF2-40B4-BE49-F238E27FC236}">
                <a16:creationId xmlns:a16="http://schemas.microsoft.com/office/drawing/2014/main" id="{37AE6B9C-15DE-0082-4604-9A1FE1C92592}"/>
              </a:ext>
            </a:extLst>
          </p:cNvPr>
          <p:cNvSpPr txBox="1"/>
          <p:nvPr/>
        </p:nvSpPr>
        <p:spPr>
          <a:xfrm>
            <a:off x="679841" y="4727031"/>
            <a:ext cx="28800000" cy="1154162"/>
          </a:xfrm>
          <a:prstGeom prst="rect">
            <a:avLst/>
          </a:prstGeom>
          <a:solidFill>
            <a:schemeClr val="bg1">
              <a:lumMod val="85000"/>
            </a:schemeClr>
          </a:solidFill>
        </p:spPr>
        <p:txBody>
          <a:bodyPr wrap="square" rtlCol="0" anchor="ctr">
            <a:spAutoFit/>
          </a:bodyPr>
          <a:lstStyle/>
          <a:p>
            <a:pPr>
              <a:lnSpc>
                <a:spcPct val="120000"/>
              </a:lnSpc>
            </a:pPr>
            <a:r>
              <a:rPr lang="ja-JP" altLang="en-US" sz="6000" dirty="0">
                <a:latin typeface="メイリオ" panose="020B0604030504040204" pitchFamily="50" charset="-128"/>
                <a:ea typeface="メイリオ" panose="020B0604030504040204" pitchFamily="50" charset="-128"/>
              </a:rPr>
              <a:t>－背景及び目的－</a:t>
            </a:r>
          </a:p>
        </p:txBody>
      </p:sp>
      <p:sp>
        <p:nvSpPr>
          <p:cNvPr id="4" name="テキスト ボックス 3">
            <a:extLst>
              <a:ext uri="{FF2B5EF4-FFF2-40B4-BE49-F238E27FC236}">
                <a16:creationId xmlns:a16="http://schemas.microsoft.com/office/drawing/2014/main" id="{5ABC184A-DFBD-C40C-3674-07BE7ECFFBCB}"/>
              </a:ext>
            </a:extLst>
          </p:cNvPr>
          <p:cNvSpPr txBox="1"/>
          <p:nvPr/>
        </p:nvSpPr>
        <p:spPr>
          <a:xfrm>
            <a:off x="679841" y="10176925"/>
            <a:ext cx="28800000" cy="1154162"/>
          </a:xfrm>
          <a:prstGeom prst="rect">
            <a:avLst/>
          </a:prstGeom>
          <a:solidFill>
            <a:schemeClr val="bg1">
              <a:lumMod val="85000"/>
            </a:schemeClr>
          </a:solidFill>
        </p:spPr>
        <p:txBody>
          <a:bodyPr wrap="square" rtlCol="0" anchor="ctr">
            <a:spAutoFit/>
          </a:bodyPr>
          <a:lstStyle/>
          <a:p>
            <a:pPr>
              <a:lnSpc>
                <a:spcPct val="120000"/>
              </a:lnSpc>
            </a:pPr>
            <a:r>
              <a:rPr lang="ja-JP" altLang="en-US" sz="6000" dirty="0">
                <a:latin typeface="メイリオ" panose="020B0604030504040204" pitchFamily="50" charset="-128"/>
                <a:ea typeface="メイリオ" panose="020B0604030504040204" pitchFamily="50" charset="-128"/>
              </a:rPr>
              <a:t>ー研究成果の概要－</a:t>
            </a:r>
          </a:p>
        </p:txBody>
      </p:sp>
      <p:sp>
        <p:nvSpPr>
          <p:cNvPr id="5" name="テキスト ボックス 4">
            <a:extLst>
              <a:ext uri="{FF2B5EF4-FFF2-40B4-BE49-F238E27FC236}">
                <a16:creationId xmlns:a16="http://schemas.microsoft.com/office/drawing/2014/main" id="{B70B2B54-CB35-44E8-2565-1CE673DBE653}"/>
              </a:ext>
            </a:extLst>
          </p:cNvPr>
          <p:cNvSpPr txBox="1"/>
          <p:nvPr/>
        </p:nvSpPr>
        <p:spPr>
          <a:xfrm>
            <a:off x="679841" y="22707129"/>
            <a:ext cx="28800000" cy="1154162"/>
          </a:xfrm>
          <a:prstGeom prst="rect">
            <a:avLst/>
          </a:prstGeom>
          <a:solidFill>
            <a:schemeClr val="bg1">
              <a:lumMod val="85000"/>
            </a:schemeClr>
          </a:solidFill>
        </p:spPr>
        <p:txBody>
          <a:bodyPr wrap="square" rtlCol="0" anchor="ctr">
            <a:spAutoFit/>
          </a:bodyPr>
          <a:lstStyle/>
          <a:p>
            <a:pPr>
              <a:lnSpc>
                <a:spcPct val="120000"/>
              </a:lnSpc>
            </a:pPr>
            <a:r>
              <a:rPr lang="ja-JP" altLang="en-US" sz="6000" dirty="0">
                <a:latin typeface="メイリオ" panose="020B0604030504040204" pitchFamily="50" charset="-128"/>
                <a:ea typeface="メイリオ" panose="020B0604030504040204" pitchFamily="50" charset="-128"/>
              </a:rPr>
              <a:t>－乳酸菌高根株を利用したヘルスケア食品の開発事例－</a:t>
            </a:r>
            <a:endParaRPr lang="ja-JP" altLang="en-US" sz="6000" dirty="0">
              <a:latin typeface="UD デジタル 教科書体 NP-R" panose="02020400000000000000" pitchFamily="18" charset="-128"/>
              <a:ea typeface="UD デジタル 教科書体 NP-R" panose="02020400000000000000" pitchFamily="18" charset="-128"/>
            </a:endParaRPr>
          </a:p>
        </p:txBody>
      </p:sp>
      <p:sp>
        <p:nvSpPr>
          <p:cNvPr id="7" name="Text Box 114">
            <a:extLst>
              <a:ext uri="{FF2B5EF4-FFF2-40B4-BE49-F238E27FC236}">
                <a16:creationId xmlns:a16="http://schemas.microsoft.com/office/drawing/2014/main" id="{8E471A1B-5273-1F90-9654-CCF0B59F8D16}"/>
              </a:ext>
            </a:extLst>
          </p:cNvPr>
          <p:cNvSpPr txBox="1">
            <a:spLocks noChangeArrowheads="1"/>
          </p:cNvSpPr>
          <p:nvPr/>
        </p:nvSpPr>
        <p:spPr bwMode="auto">
          <a:xfrm>
            <a:off x="1493800" y="32747288"/>
            <a:ext cx="21030474" cy="658642"/>
          </a:xfrm>
          <a:prstGeom prst="rect">
            <a:avLst/>
          </a:prstGeom>
          <a:noFill/>
          <a:ln w="19050">
            <a:noFill/>
            <a:prstDash val="dash"/>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algn="just">
              <a:lnSpc>
                <a:spcPct val="120000"/>
              </a:lnSpc>
            </a:pPr>
            <a:r>
              <a:rPr lang="en-US" altLang="ja-JP" sz="32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3200" dirty="0">
                <a:latin typeface="メイリオ" panose="020B0604030504040204" pitchFamily="50" charset="-128"/>
                <a:ea typeface="メイリオ" panose="020B0604030504040204" pitchFamily="50" charset="-128"/>
                <a:cs typeface="Times New Roman" panose="02020603050405020304" pitchFamily="18" charset="0"/>
              </a:rPr>
              <a:t> 農林水産省のガイドラインに則し、農薬・化学肥料を慣行農法の</a:t>
            </a:r>
            <a:r>
              <a:rPr lang="en-US" altLang="ja-JP" sz="3200" dirty="0">
                <a:latin typeface="メイリオ" panose="020B0604030504040204" pitchFamily="50" charset="-128"/>
                <a:ea typeface="メイリオ" panose="020B0604030504040204" pitchFamily="50" charset="-128"/>
                <a:cs typeface="Times New Roman" panose="02020603050405020304" pitchFamily="18" charset="0"/>
              </a:rPr>
              <a:t>5</a:t>
            </a:r>
            <a:r>
              <a:rPr lang="ja-JP" altLang="en-US" sz="3200" dirty="0">
                <a:latin typeface="メイリオ" panose="020B0604030504040204" pitchFamily="50" charset="-128"/>
                <a:ea typeface="メイリオ" panose="020B0604030504040204" pitchFamily="50" charset="-128"/>
                <a:cs typeface="Times New Roman" panose="02020603050405020304" pitchFamily="18" charset="0"/>
              </a:rPr>
              <a:t>割以上削減して栽培したお米です。</a:t>
            </a:r>
          </a:p>
        </p:txBody>
      </p:sp>
      <p:pic>
        <p:nvPicPr>
          <p:cNvPr id="9" name="図 8">
            <a:extLst>
              <a:ext uri="{FF2B5EF4-FFF2-40B4-BE49-F238E27FC236}">
                <a16:creationId xmlns:a16="http://schemas.microsoft.com/office/drawing/2014/main" id="{3F2FE51D-7EFF-56F2-BAFC-FDDB4F93904D}"/>
              </a:ext>
            </a:extLst>
          </p:cNvPr>
          <p:cNvPicPr>
            <a:picLocks noChangeAspect="1"/>
          </p:cNvPicPr>
          <p:nvPr/>
        </p:nvPicPr>
        <p:blipFill>
          <a:blip r:embed="rId5"/>
          <a:stretch>
            <a:fillRect/>
          </a:stretch>
        </p:blipFill>
        <p:spPr>
          <a:xfrm>
            <a:off x="21779732" y="23286877"/>
            <a:ext cx="6750000" cy="5126740"/>
          </a:xfrm>
          <a:prstGeom prst="rect">
            <a:avLst/>
          </a:prstGeom>
        </p:spPr>
      </p:pic>
      <p:pic>
        <p:nvPicPr>
          <p:cNvPr id="13" name="図 12" descr="並んで置かれたチラシ&#10;&#10;AI 生成コンテンツは誤りを含む可能性があります。">
            <a:extLst>
              <a:ext uri="{FF2B5EF4-FFF2-40B4-BE49-F238E27FC236}">
                <a16:creationId xmlns:a16="http://schemas.microsoft.com/office/drawing/2014/main" id="{EB42DB7C-24A1-0339-741D-F043329A16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798865" y="33800724"/>
            <a:ext cx="6750000" cy="5384864"/>
          </a:xfrm>
          <a:prstGeom prst="rect">
            <a:avLst/>
          </a:prstGeom>
        </p:spPr>
      </p:pic>
      <p:sp>
        <p:nvSpPr>
          <p:cNvPr id="47" name="テキスト ボックス 46">
            <a:extLst>
              <a:ext uri="{FF2B5EF4-FFF2-40B4-BE49-F238E27FC236}">
                <a16:creationId xmlns:a16="http://schemas.microsoft.com/office/drawing/2014/main" id="{2E0E5B36-77AC-AC7D-CB88-45E8476C5F0D}"/>
              </a:ext>
            </a:extLst>
          </p:cNvPr>
          <p:cNvSpPr txBox="1"/>
          <p:nvPr/>
        </p:nvSpPr>
        <p:spPr>
          <a:xfrm>
            <a:off x="2070551" y="14477093"/>
            <a:ext cx="6186309" cy="1754326"/>
          </a:xfrm>
          <a:prstGeom prst="rect">
            <a:avLst/>
          </a:prstGeom>
          <a:solidFill>
            <a:schemeClr val="bg1"/>
          </a:solidFill>
          <a:ln>
            <a:noFill/>
          </a:ln>
        </p:spPr>
        <p:txBody>
          <a:bodyPr wrap="none" rtlCol="0">
            <a:spAutoFit/>
          </a:bodyPr>
          <a:lstStyle/>
          <a:p>
            <a:r>
              <a:rPr kumimoji="1" lang="ja-JP" altLang="en-US" sz="3600" dirty="0">
                <a:latin typeface="メイリオ" panose="020B0604030504040204" pitchFamily="50" charset="-128"/>
                <a:ea typeface="メイリオ" panose="020B0604030504040204" pitchFamily="50" charset="-128"/>
              </a:rPr>
              <a:t>左）酸っぱいだけのもの</a:t>
            </a:r>
            <a:endParaRPr kumimoji="1" lang="en-US" altLang="ja-JP" sz="3600" dirty="0">
              <a:latin typeface="メイリオ" panose="020B0604030504040204" pitchFamily="50" charset="-128"/>
              <a:ea typeface="メイリオ" panose="020B0604030504040204" pitchFamily="50" charset="-128"/>
            </a:endParaRPr>
          </a:p>
          <a:p>
            <a:r>
              <a:rPr kumimoji="1" lang="ja-JP" altLang="en-US" sz="3600" dirty="0">
                <a:latin typeface="メイリオ" panose="020B0604030504040204" pitchFamily="50" charset="-128"/>
                <a:ea typeface="メイリオ" panose="020B0604030504040204" pitchFamily="50" charset="-128"/>
              </a:rPr>
              <a:t>中）</a:t>
            </a:r>
            <a:r>
              <a:rPr kumimoji="1" lang="ja-JP" altLang="en-US" sz="3600" dirty="0">
                <a:solidFill>
                  <a:srgbClr val="FF0000"/>
                </a:solidFill>
                <a:latin typeface="メイリオ" panose="020B0604030504040204" pitchFamily="50" charset="-128"/>
                <a:ea typeface="メイリオ" panose="020B0604030504040204" pitchFamily="50" charset="-128"/>
              </a:rPr>
              <a:t>発酵不良で腐敗したもの</a:t>
            </a:r>
            <a:endParaRPr kumimoji="1" lang="en-US" altLang="ja-JP" sz="3600" dirty="0">
              <a:solidFill>
                <a:srgbClr val="FF0000"/>
              </a:solidFill>
              <a:latin typeface="メイリオ" panose="020B0604030504040204" pitchFamily="50" charset="-128"/>
              <a:ea typeface="メイリオ" panose="020B0604030504040204" pitchFamily="50" charset="-128"/>
            </a:endParaRPr>
          </a:p>
          <a:p>
            <a:r>
              <a:rPr lang="ja-JP" altLang="en-US" sz="3600" dirty="0">
                <a:latin typeface="メイリオ" panose="020B0604030504040204" pitchFamily="50" charset="-128"/>
                <a:ea typeface="メイリオ" panose="020B0604030504040204" pitchFamily="50" charset="-128"/>
              </a:rPr>
              <a:t>右）味にコクを感じるもの</a:t>
            </a:r>
            <a:endParaRPr kumimoji="1" lang="ja-JP" altLang="en-US" sz="36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E1CA2B15-CC75-2BD0-8FAE-E4F69F6B8267}"/>
              </a:ext>
            </a:extLst>
          </p:cNvPr>
          <p:cNvSpPr txBox="1"/>
          <p:nvPr/>
        </p:nvSpPr>
        <p:spPr>
          <a:xfrm>
            <a:off x="2602886" y="11643286"/>
            <a:ext cx="5121638" cy="769441"/>
          </a:xfrm>
          <a:prstGeom prst="rect">
            <a:avLst/>
          </a:prstGeom>
          <a:noFill/>
        </p:spPr>
        <p:txBody>
          <a:bodyPr wrap="square">
            <a:spAutoFit/>
          </a:bodyPr>
          <a:lstStyle/>
          <a:p>
            <a:pPr algn="ctr"/>
            <a:r>
              <a:rPr lang="ja-JP" altLang="en-US" sz="4400" u="sng" dirty="0">
                <a:latin typeface="メイリオ" panose="020B0604030504040204" pitchFamily="50" charset="-128"/>
                <a:ea typeface="メイリオ" panose="020B0604030504040204" pitchFamily="50" charset="-128"/>
              </a:rPr>
              <a:t>従来製法の酸菜</a:t>
            </a:r>
            <a:endParaRPr lang="en-US" altLang="ja-JP" sz="4400" u="sng"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2C0D61D8-A330-DE9C-2C59-348B6A3BB1B2}"/>
              </a:ext>
            </a:extLst>
          </p:cNvPr>
          <p:cNvSpPr txBox="1"/>
          <p:nvPr/>
        </p:nvSpPr>
        <p:spPr>
          <a:xfrm>
            <a:off x="9538712" y="11643286"/>
            <a:ext cx="14490480" cy="769441"/>
          </a:xfrm>
          <a:prstGeom prst="rect">
            <a:avLst/>
          </a:prstGeom>
          <a:noFill/>
        </p:spPr>
        <p:txBody>
          <a:bodyPr wrap="square">
            <a:spAutoFit/>
          </a:bodyPr>
          <a:lstStyle/>
          <a:p>
            <a:pPr algn="ctr"/>
            <a:r>
              <a:rPr lang="ja-JP" altLang="en-US" sz="4400" u="sng" dirty="0">
                <a:latin typeface="メイリオ" panose="020B0604030504040204" pitchFamily="50" charset="-128"/>
                <a:ea typeface="メイリオ" panose="020B0604030504040204" pitchFamily="50" charset="-128"/>
              </a:rPr>
              <a:t>分離・選抜した乳酸菌を発酵スターターとした酸菜</a:t>
            </a:r>
            <a:endParaRPr lang="en-US" altLang="ja-JP" sz="4400" u="sng"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FC25E3AB-AC87-0643-A9A1-E29F590B27A2}"/>
              </a:ext>
            </a:extLst>
          </p:cNvPr>
          <p:cNvSpPr txBox="1"/>
          <p:nvPr/>
        </p:nvSpPr>
        <p:spPr>
          <a:xfrm>
            <a:off x="504544" y="17529278"/>
            <a:ext cx="9318322" cy="938719"/>
          </a:xfrm>
          <a:prstGeom prst="rect">
            <a:avLst/>
          </a:prstGeom>
          <a:noFill/>
        </p:spPr>
        <p:txBody>
          <a:bodyPr wrap="square">
            <a:spAutoFit/>
          </a:bodyPr>
          <a:lstStyle/>
          <a:p>
            <a:pPr>
              <a:lnSpc>
                <a:spcPct val="150000"/>
              </a:lnSpc>
            </a:pPr>
            <a:r>
              <a:rPr lang="ja-JP" altLang="en-US" sz="4000" dirty="0">
                <a:solidFill>
                  <a:prstClr val="black"/>
                </a:solidFill>
                <a:latin typeface="メイリオ" panose="020B0604030504040204" pitchFamily="50" charset="-128"/>
                <a:ea typeface="メイリオ" panose="020B0604030504040204" pitchFamily="50" charset="-128"/>
              </a:rPr>
              <a:t>コハク酸含量</a:t>
            </a:r>
            <a:r>
              <a:rPr lang="ja-JP" altLang="en-US" sz="4000" dirty="0">
                <a:solidFill>
                  <a:prstClr val="black"/>
                </a:solidFill>
                <a:latin typeface="+mn-ea"/>
              </a:rPr>
              <a:t>（腐敗したものを除く</a:t>
            </a:r>
            <a:r>
              <a:rPr lang="en-US" altLang="ja-JP" sz="4000" dirty="0">
                <a:solidFill>
                  <a:prstClr val="black"/>
                </a:solidFill>
                <a:latin typeface="+mn-ea"/>
              </a:rPr>
              <a:t>18</a:t>
            </a:r>
            <a:r>
              <a:rPr lang="ja-JP" altLang="en-US" sz="4000" dirty="0">
                <a:solidFill>
                  <a:prstClr val="black"/>
                </a:solidFill>
                <a:latin typeface="+mn-ea"/>
              </a:rPr>
              <a:t>品）</a:t>
            </a:r>
            <a:endParaRPr lang="en-US" altLang="ja-JP" sz="4000" dirty="0">
              <a:solidFill>
                <a:prstClr val="black"/>
              </a:solidFill>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4D3CB5B9-9B71-6D3C-7A00-73F14DD4DC92}"/>
              </a:ext>
            </a:extLst>
          </p:cNvPr>
          <p:cNvSpPr txBox="1"/>
          <p:nvPr/>
        </p:nvSpPr>
        <p:spPr>
          <a:xfrm>
            <a:off x="1767807" y="18599553"/>
            <a:ext cx="6791796" cy="2554545"/>
          </a:xfrm>
          <a:prstGeom prst="rect">
            <a:avLst/>
          </a:prstGeom>
          <a:solidFill>
            <a:schemeClr val="bg1"/>
          </a:solidFill>
          <a:ln>
            <a:noFill/>
          </a:ln>
        </p:spPr>
        <p:txBody>
          <a:bodyPr wrap="none" rtlCol="0">
            <a:spAutoFit/>
          </a:bodyPr>
          <a:lstStyle/>
          <a:p>
            <a:r>
              <a:rPr lang="ja-JP" altLang="en-US" sz="4000" dirty="0">
                <a:latin typeface="メイリオ" panose="020B0604030504040204" pitchFamily="50" charset="-128"/>
                <a:ea typeface="メイリオ" panose="020B0604030504040204" pitchFamily="50" charset="-128"/>
              </a:rPr>
              <a:t>平均値：  </a:t>
            </a:r>
            <a:r>
              <a:rPr lang="en-US" altLang="ja-JP" sz="4000" dirty="0">
                <a:latin typeface="メイリオ" panose="020B0604030504040204" pitchFamily="50" charset="-128"/>
                <a:ea typeface="メイリオ" panose="020B0604030504040204" pitchFamily="50" charset="-128"/>
              </a:rPr>
              <a:t>38±55 mg/100g</a:t>
            </a:r>
          </a:p>
          <a:p>
            <a:r>
              <a:rPr lang="ja-JP" altLang="en-US" sz="4000" dirty="0">
                <a:latin typeface="メイリオ" panose="020B0604030504040204" pitchFamily="50" charset="-128"/>
                <a:ea typeface="メイリオ" panose="020B0604030504040204" pitchFamily="50" charset="-128"/>
              </a:rPr>
              <a:t>最低値：   　　 </a:t>
            </a:r>
            <a:r>
              <a:rPr lang="en-US" altLang="ja-JP" sz="4000" dirty="0">
                <a:latin typeface="メイリオ" panose="020B0604030504040204" pitchFamily="50" charset="-128"/>
                <a:ea typeface="メイリオ" panose="020B0604030504040204" pitchFamily="50" charset="-128"/>
              </a:rPr>
              <a:t>8</a:t>
            </a:r>
            <a:r>
              <a:rPr lang="ja-JP" altLang="en-US" sz="4000" dirty="0">
                <a:latin typeface="メイリオ" panose="020B0604030504040204" pitchFamily="50" charset="-128"/>
                <a:ea typeface="メイリオ" panose="020B0604030504040204" pitchFamily="50" charset="-128"/>
              </a:rPr>
              <a:t> </a:t>
            </a:r>
            <a:r>
              <a:rPr lang="en-US" altLang="ja-JP" sz="4000" dirty="0">
                <a:latin typeface="メイリオ" panose="020B0604030504040204" pitchFamily="50" charset="-128"/>
                <a:ea typeface="メイリオ" panose="020B0604030504040204" pitchFamily="50" charset="-128"/>
              </a:rPr>
              <a:t>mg/100g</a:t>
            </a:r>
          </a:p>
          <a:p>
            <a:r>
              <a:rPr lang="ja-JP" altLang="en-US" sz="4000" dirty="0">
                <a:latin typeface="メイリオ" panose="020B0604030504040204" pitchFamily="50" charset="-128"/>
                <a:ea typeface="メイリオ" panose="020B0604030504040204" pitchFamily="50" charset="-128"/>
              </a:rPr>
              <a:t>最高値：　　</a:t>
            </a:r>
            <a:r>
              <a:rPr lang="en-US" altLang="ja-JP" sz="4000" dirty="0">
                <a:latin typeface="メイリオ" panose="020B0604030504040204" pitchFamily="50" charset="-128"/>
                <a:ea typeface="メイリオ" panose="020B0604030504040204" pitchFamily="50" charset="-128"/>
              </a:rPr>
              <a:t>237</a:t>
            </a:r>
            <a:r>
              <a:rPr lang="ja-JP" altLang="en-US" sz="4000" dirty="0">
                <a:latin typeface="メイリオ" panose="020B0604030504040204" pitchFamily="50" charset="-128"/>
                <a:ea typeface="メイリオ" panose="020B0604030504040204" pitchFamily="50" charset="-128"/>
              </a:rPr>
              <a:t> </a:t>
            </a:r>
            <a:r>
              <a:rPr lang="en-US" altLang="ja-JP" sz="4000" dirty="0">
                <a:latin typeface="メイリオ" panose="020B0604030504040204" pitchFamily="50" charset="-128"/>
                <a:ea typeface="メイリオ" panose="020B0604030504040204" pitchFamily="50" charset="-128"/>
              </a:rPr>
              <a:t>mg/100g</a:t>
            </a:r>
          </a:p>
          <a:p>
            <a:r>
              <a:rPr lang="ja-JP" altLang="en-US" sz="4000" dirty="0">
                <a:solidFill>
                  <a:srgbClr val="FF0000"/>
                </a:solidFill>
                <a:latin typeface="メイリオ" panose="020B0604030504040204" pitchFamily="50" charset="-128"/>
                <a:ea typeface="メイリオ" panose="020B0604030504040204" pitchFamily="50" charset="-128"/>
              </a:rPr>
              <a:t>中央値：  　　</a:t>
            </a:r>
            <a:r>
              <a:rPr lang="en-US" altLang="ja-JP" sz="4000" dirty="0">
                <a:solidFill>
                  <a:srgbClr val="FF0000"/>
                </a:solidFill>
                <a:latin typeface="メイリオ" panose="020B0604030504040204" pitchFamily="50" charset="-128"/>
                <a:ea typeface="メイリオ" panose="020B0604030504040204" pitchFamily="50" charset="-128"/>
              </a:rPr>
              <a:t>18 mg/100g</a:t>
            </a:r>
          </a:p>
        </p:txBody>
      </p:sp>
      <p:sp>
        <p:nvSpPr>
          <p:cNvPr id="57" name="角丸四角形吹き出し 15">
            <a:extLst>
              <a:ext uri="{FF2B5EF4-FFF2-40B4-BE49-F238E27FC236}">
                <a16:creationId xmlns:a16="http://schemas.microsoft.com/office/drawing/2014/main" id="{8A6D5C16-920D-BE60-BEF0-67951A3AA282}"/>
              </a:ext>
            </a:extLst>
          </p:cNvPr>
          <p:cNvSpPr/>
          <p:nvPr/>
        </p:nvSpPr>
        <p:spPr>
          <a:xfrm>
            <a:off x="1465297" y="16370599"/>
            <a:ext cx="7396816" cy="871391"/>
          </a:xfrm>
          <a:prstGeom prst="wedgeRoundRectCallout">
            <a:avLst>
              <a:gd name="adj1" fmla="val -6839"/>
              <a:gd name="adj2" fmla="val -79144"/>
              <a:gd name="adj3" fmla="val 16667"/>
            </a:avLst>
          </a:prstGeom>
          <a:solidFill>
            <a:srgbClr val="FFFFCC"/>
          </a:solidFill>
          <a:ln w="6350" cap="flat" cmpd="sng" algn="ctr">
            <a:solidFill>
              <a:srgbClr val="FFC000"/>
            </a:solidFill>
            <a:prstDash val="solid"/>
            <a:miter lim="800000"/>
          </a:ln>
          <a:effectLst/>
        </p:spPr>
        <p:txBody>
          <a:bodyPr rtlCol="0" anchor="ctr"/>
          <a:lstStyle/>
          <a:p>
            <a:pPr algn="ctr" defTabSz="914400">
              <a:lnSpc>
                <a:spcPct val="120000"/>
              </a:lnSpc>
              <a:defRPr/>
            </a:pPr>
            <a:r>
              <a:rPr lang="ja-JP" altLang="en-US" sz="4000" kern="0" dirty="0">
                <a:latin typeface="メイリオ" panose="020B0604030504040204" pitchFamily="50" charset="-128"/>
                <a:ea typeface="メイリオ" panose="020B0604030504040204" pitchFamily="50" charset="-128"/>
              </a:rPr>
              <a:t>品質バラバラ、腐敗に至る物も</a:t>
            </a:r>
            <a:endParaRPr lang="en-US" altLang="ja-JP" sz="4000" kern="0" dirty="0">
              <a:latin typeface="メイリオ" panose="020B0604030504040204" pitchFamily="50" charset="-128"/>
              <a:ea typeface="メイリオ" panose="020B0604030504040204" pitchFamily="50" charset="-128"/>
            </a:endParaRPr>
          </a:p>
        </p:txBody>
      </p:sp>
      <p:sp>
        <p:nvSpPr>
          <p:cNvPr id="58" name="角丸四角形吹き出し 15">
            <a:extLst>
              <a:ext uri="{FF2B5EF4-FFF2-40B4-BE49-F238E27FC236}">
                <a16:creationId xmlns:a16="http://schemas.microsoft.com/office/drawing/2014/main" id="{2920818C-B720-924E-3A1C-3D73439A7C74}"/>
              </a:ext>
            </a:extLst>
          </p:cNvPr>
          <p:cNvSpPr/>
          <p:nvPr/>
        </p:nvSpPr>
        <p:spPr>
          <a:xfrm>
            <a:off x="1210261" y="21283505"/>
            <a:ext cx="7906889" cy="788468"/>
          </a:xfrm>
          <a:prstGeom prst="wedgeRoundRectCallout">
            <a:avLst>
              <a:gd name="adj1" fmla="val -6839"/>
              <a:gd name="adj2" fmla="val -79144"/>
              <a:gd name="adj3" fmla="val 16667"/>
            </a:avLst>
          </a:prstGeom>
          <a:solidFill>
            <a:srgbClr val="FFFFCC"/>
          </a:solidFill>
          <a:ln w="6350" cap="flat" cmpd="sng" algn="ctr">
            <a:solidFill>
              <a:srgbClr val="FFC000"/>
            </a:solidFill>
            <a:prstDash val="solid"/>
            <a:miter lim="800000"/>
          </a:ln>
          <a:effectLst/>
        </p:spPr>
        <p:txBody>
          <a:bodyPr rtlCol="0" anchor="ctr"/>
          <a:lstStyle/>
          <a:p>
            <a:pPr algn="ctr" defTabSz="914400">
              <a:lnSpc>
                <a:spcPct val="120000"/>
              </a:lnSpc>
              <a:defRPr/>
            </a:pPr>
            <a:r>
              <a:rPr lang="ja-JP" altLang="en-US" sz="4000" kern="0" dirty="0">
                <a:latin typeface="メイリオ" panose="020B0604030504040204" pitchFamily="50" charset="-128"/>
                <a:ea typeface="メイリオ" panose="020B0604030504040204" pitchFamily="50" charset="-128"/>
              </a:rPr>
              <a:t>おいしい酸菜は “偶然の産物”</a:t>
            </a:r>
            <a:endParaRPr lang="en-US" altLang="ja-JP" sz="4000" kern="0" dirty="0">
              <a:latin typeface="メイリオ" panose="020B0604030504040204" pitchFamily="50" charset="-128"/>
              <a:ea typeface="メイリオ" panose="020B0604030504040204" pitchFamily="50" charset="-128"/>
            </a:endParaRPr>
          </a:p>
        </p:txBody>
      </p:sp>
      <p:pic>
        <p:nvPicPr>
          <p:cNvPr id="60" name="図 59">
            <a:extLst>
              <a:ext uri="{FF2B5EF4-FFF2-40B4-BE49-F238E27FC236}">
                <a16:creationId xmlns:a16="http://schemas.microsoft.com/office/drawing/2014/main" id="{ADCBC1C0-F6C9-ABE9-8005-0D96E9B685D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883" t="31373" r="1471" b="24967"/>
          <a:stretch/>
        </p:blipFill>
        <p:spPr>
          <a:xfrm>
            <a:off x="2440357" y="12585939"/>
            <a:ext cx="5446696" cy="1826502"/>
          </a:xfrm>
          <a:prstGeom prst="rect">
            <a:avLst/>
          </a:prstGeom>
        </p:spPr>
      </p:pic>
      <p:pic>
        <p:nvPicPr>
          <p:cNvPr id="64" name="図 63" descr="テーブルの上のケーキとアイスクリームの容器&#10;&#10;AI 生成コンテンツは誤りを含む可能性があります。">
            <a:extLst>
              <a:ext uri="{FF2B5EF4-FFF2-40B4-BE49-F238E27FC236}">
                <a16:creationId xmlns:a16="http://schemas.microsoft.com/office/drawing/2014/main" id="{C040F105-3111-DDDD-F769-A107E735BF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221130" y="5166390"/>
            <a:ext cx="4770555" cy="4773168"/>
          </a:xfrm>
          <a:prstGeom prst="rect">
            <a:avLst/>
          </a:prstGeom>
        </p:spPr>
      </p:pic>
      <p:sp>
        <p:nvSpPr>
          <p:cNvPr id="71" name="テキスト ボックス 70">
            <a:extLst>
              <a:ext uri="{FF2B5EF4-FFF2-40B4-BE49-F238E27FC236}">
                <a16:creationId xmlns:a16="http://schemas.microsoft.com/office/drawing/2014/main" id="{C8430535-4DEB-CD71-9D4B-EAC798FCC11B}"/>
              </a:ext>
            </a:extLst>
          </p:cNvPr>
          <p:cNvSpPr txBox="1"/>
          <p:nvPr/>
        </p:nvSpPr>
        <p:spPr>
          <a:xfrm>
            <a:off x="1493800" y="25214013"/>
            <a:ext cx="19735566" cy="3323987"/>
          </a:xfrm>
          <a:prstGeom prst="rect">
            <a:avLst/>
          </a:prstGeom>
          <a:noFill/>
        </p:spPr>
        <p:txBody>
          <a:bodyPr wrap="square">
            <a:spAutoFit/>
          </a:bodyPr>
          <a:lstStyle/>
          <a:p>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　米麹と</a:t>
            </a:r>
            <a:r>
              <a:rPr lang="en-US" altLang="ja-JP" sz="4200" dirty="0">
                <a:effectLst/>
                <a:latin typeface="メイリオ" panose="020B0604030504040204" pitchFamily="50" charset="-128"/>
                <a:ea typeface="メイリオ" panose="020B0604030504040204" pitchFamily="50" charset="-128"/>
                <a:cs typeface="ＭＳ Ｐゴシック" panose="020B0600070205080204" pitchFamily="50" charset="-128"/>
              </a:rPr>
              <a:t>TS25</a:t>
            </a:r>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株との並行複発酵により、わずか</a:t>
            </a:r>
            <a:r>
              <a:rPr lang="en-US" altLang="ja-JP" sz="4200" dirty="0">
                <a:effectLst/>
                <a:latin typeface="メイリオ" panose="020B0604030504040204" pitchFamily="50" charset="-128"/>
                <a:ea typeface="メイリオ" panose="020B0604030504040204" pitchFamily="50" charset="-128"/>
                <a:cs typeface="ＭＳ Ｐゴシック" panose="020B0600070205080204" pitchFamily="50" charset="-128"/>
              </a:rPr>
              <a:t>50g</a:t>
            </a:r>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の飲用で</a:t>
            </a:r>
            <a:r>
              <a:rPr lang="en-US" altLang="ja-JP" sz="4200" dirty="0">
                <a:effectLst/>
                <a:latin typeface="メイリオ" panose="020B0604030504040204" pitchFamily="50" charset="-128"/>
                <a:ea typeface="メイリオ" panose="020B0604030504040204" pitchFamily="50" charset="-128"/>
                <a:cs typeface="ＭＳ Ｐゴシック" panose="020B0600070205080204" pitchFamily="50" charset="-128"/>
              </a:rPr>
              <a:t>GABA30</a:t>
            </a:r>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㎎以上を</a:t>
            </a:r>
            <a:endParaRPr lang="en-US" altLang="ja-JP" sz="4200" dirty="0">
              <a:effectLst/>
              <a:latin typeface="メイリオ" panose="020B0604030504040204" pitchFamily="50" charset="-128"/>
              <a:ea typeface="メイリオ" panose="020B0604030504040204" pitchFamily="50" charset="-128"/>
              <a:cs typeface="ＭＳ Ｐゴシック" panose="020B0600070205080204" pitchFamily="50" charset="-128"/>
            </a:endParaRPr>
          </a:p>
          <a:p>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摂取できる乳酸発酵甘酒を共同開発しました。一般的な製法の甘酒と比較して</a:t>
            </a:r>
            <a:endParaRPr lang="en-US" altLang="ja-JP" sz="4200" dirty="0">
              <a:effectLst/>
              <a:latin typeface="メイリオ" panose="020B0604030504040204" pitchFamily="50" charset="-128"/>
              <a:ea typeface="メイリオ" panose="020B0604030504040204" pitchFamily="50" charset="-128"/>
              <a:cs typeface="ＭＳ Ｐゴシック" panose="020B0600070205080204" pitchFamily="50" charset="-128"/>
            </a:endParaRPr>
          </a:p>
          <a:p>
            <a:r>
              <a:rPr lang="en-US" altLang="ja-JP" sz="4200" dirty="0">
                <a:effectLst/>
                <a:latin typeface="メイリオ" panose="020B0604030504040204" pitchFamily="50" charset="-128"/>
                <a:ea typeface="メイリオ" panose="020B0604030504040204" pitchFamily="50" charset="-128"/>
                <a:cs typeface="ＭＳ Ｐゴシック" panose="020B0600070205080204" pitchFamily="50" charset="-128"/>
              </a:rPr>
              <a:t>L-</a:t>
            </a:r>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グルタミン酸（</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GABA</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の拮抗作用成分</a:t>
            </a:r>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が</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1/15</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62 → 4㎎/100g</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）程度に</a:t>
            </a:r>
            <a:endPar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endParaRPr>
          </a:p>
          <a:p>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低減されており、心身に静穏をもたらす効果が期待されることから“凪（なぎ）”として商品化されました。</a:t>
            </a:r>
            <a:endParaRPr lang="ja-JP" altLang="en-US" sz="4200" dirty="0"/>
          </a:p>
        </p:txBody>
      </p:sp>
      <p:sp>
        <p:nvSpPr>
          <p:cNvPr id="82" name="テキスト ボックス 81">
            <a:extLst>
              <a:ext uri="{FF2B5EF4-FFF2-40B4-BE49-F238E27FC236}">
                <a16:creationId xmlns:a16="http://schemas.microsoft.com/office/drawing/2014/main" id="{6F0D45BC-2AC1-711F-8520-9EE97D1BD7C2}"/>
              </a:ext>
            </a:extLst>
          </p:cNvPr>
          <p:cNvSpPr txBox="1"/>
          <p:nvPr/>
        </p:nvSpPr>
        <p:spPr>
          <a:xfrm>
            <a:off x="1493800" y="29916163"/>
            <a:ext cx="18973566" cy="2677656"/>
          </a:xfrm>
          <a:prstGeom prst="rect">
            <a:avLst/>
          </a:prstGeom>
          <a:noFill/>
        </p:spPr>
        <p:txBody>
          <a:bodyPr wrap="square">
            <a:spAutoFit/>
          </a:bodyPr>
          <a:lstStyle/>
          <a:p>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　廃棄されていた特別栽培米</a:t>
            </a:r>
            <a:r>
              <a:rPr lang="en-US" altLang="ja-JP" sz="4200" baseline="30000" dirty="0">
                <a:latin typeface="メイリオ" panose="020B0604030504040204" pitchFamily="50" charset="-128"/>
                <a:ea typeface="メイリオ" panose="020B0604030504040204" pitchFamily="50" charset="-128"/>
                <a:cs typeface="ＭＳ Ｐゴシック" panose="020B0600070205080204" pitchFamily="50" charset="-128"/>
              </a:rPr>
              <a:t>※</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の“米ぬか”を有効活用するため、米麹と乳酸菌（</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TS25</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株など）との並行複発酵で仕上げた「醸しぬか床」を開発しました。　</a:t>
            </a:r>
            <a:endPar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endParaRPr>
          </a:p>
          <a:p>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　ぬか床</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100g</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当り</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GABA86㎎</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が含まれ、漬け込み野菜へ含浸移行することが確認されました（約</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12</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時間漬け込んだ野菜</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100g</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に</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GABA2</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6㎎</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が移行）。</a:t>
            </a:r>
            <a:endParaRPr lang="ja-JP" altLang="en-US" sz="4200" dirty="0"/>
          </a:p>
        </p:txBody>
      </p:sp>
      <p:sp>
        <p:nvSpPr>
          <p:cNvPr id="84" name="テキスト ボックス 83">
            <a:extLst>
              <a:ext uri="{FF2B5EF4-FFF2-40B4-BE49-F238E27FC236}">
                <a16:creationId xmlns:a16="http://schemas.microsoft.com/office/drawing/2014/main" id="{32FC6025-6E61-D095-142E-FE6C1F5CCCFE}"/>
              </a:ext>
            </a:extLst>
          </p:cNvPr>
          <p:cNvSpPr txBox="1"/>
          <p:nvPr/>
        </p:nvSpPr>
        <p:spPr>
          <a:xfrm>
            <a:off x="1493800" y="35260101"/>
            <a:ext cx="19735567" cy="3323987"/>
          </a:xfrm>
          <a:prstGeom prst="rect">
            <a:avLst/>
          </a:prstGeom>
          <a:noFill/>
        </p:spPr>
        <p:txBody>
          <a:bodyPr wrap="square">
            <a:spAutoFit/>
          </a:bodyPr>
          <a:lstStyle/>
          <a:p>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　不作が続く“飛騨紅かぶ“の代替原料として”津軽紅かぶ”の利用を検討し、同等量のコハク酸醸成を確認しました。</a:t>
            </a:r>
            <a:r>
              <a:rPr lang="en-US" altLang="ja-JP" sz="4200" dirty="0">
                <a:effectLst/>
                <a:latin typeface="メイリオ" panose="020B0604030504040204" pitchFamily="50" charset="-128"/>
                <a:ea typeface="メイリオ" panose="020B0604030504040204" pitchFamily="50" charset="-128"/>
                <a:cs typeface="ＭＳ Ｐゴシック" panose="020B0600070205080204" pitchFamily="50" charset="-128"/>
              </a:rPr>
              <a:t>TS75</a:t>
            </a:r>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株による発酵でコハク酸含量はシジミの約</a:t>
            </a:r>
            <a:r>
              <a:rPr lang="en-US" altLang="ja-JP" sz="4200" dirty="0">
                <a:effectLst/>
                <a:latin typeface="メイリオ" panose="020B0604030504040204" pitchFamily="50" charset="-128"/>
                <a:ea typeface="メイリオ" panose="020B0604030504040204" pitchFamily="50" charset="-128"/>
                <a:cs typeface="ＭＳ Ｐゴシック" panose="020B0600070205080204" pitchFamily="50" charset="-128"/>
              </a:rPr>
              <a:t>2</a:t>
            </a:r>
            <a:r>
              <a:rPr lang="ja-JP" altLang="en-US" sz="4200" dirty="0">
                <a:effectLst/>
                <a:latin typeface="メイリオ" panose="020B0604030504040204" pitchFamily="50" charset="-128"/>
                <a:ea typeface="メイリオ" panose="020B0604030504040204" pitchFamily="50" charset="-128"/>
                <a:cs typeface="ＭＳ Ｐゴシック" panose="020B0600070205080204" pitchFamily="50" charset="-128"/>
              </a:rPr>
              <a:t>倍（飛騨紅：</a:t>
            </a:r>
            <a:r>
              <a:rPr lang="en-US" altLang="ja-JP" sz="4200" dirty="0">
                <a:effectLst/>
                <a:latin typeface="メイリオ" panose="020B0604030504040204" pitchFamily="50" charset="-128"/>
                <a:ea typeface="メイリオ" panose="020B0604030504040204" pitchFamily="50" charset="-128"/>
                <a:cs typeface="ＭＳ Ｐゴシック" panose="020B0600070205080204" pitchFamily="50" charset="-128"/>
              </a:rPr>
              <a:t>309㎎/100g</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，津軽紅：</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296</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/100g</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）に達し、無塩且つコハク酸の旨味によって食生活における減塩対策にも有効な漬物“寿菜（すな）紅白</a:t>
            </a:r>
            <a:r>
              <a:rPr lang="en-US" altLang="ja-JP" sz="4200" dirty="0">
                <a:latin typeface="メイリオ" panose="020B0604030504040204" pitchFamily="50" charset="-128"/>
                <a:ea typeface="メイリオ" panose="020B0604030504040204" pitchFamily="50" charset="-128"/>
                <a:cs typeface="ＭＳ Ｐゴシック" panose="020B0600070205080204" pitchFamily="50" charset="-128"/>
              </a:rPr>
              <a:t>2</a:t>
            </a:r>
            <a:r>
              <a:rPr lang="ja-JP" altLang="en-US" sz="4200" dirty="0">
                <a:latin typeface="メイリオ" panose="020B0604030504040204" pitchFamily="50" charset="-128"/>
                <a:ea typeface="メイリオ" panose="020B0604030504040204" pitchFamily="50" charset="-128"/>
                <a:cs typeface="ＭＳ Ｐゴシック" panose="020B0600070205080204" pitchFamily="50" charset="-128"/>
              </a:rPr>
              <a:t>種セット”として商品化されました。</a:t>
            </a:r>
            <a:endParaRPr lang="ja-JP" altLang="en-US" sz="4200" dirty="0"/>
          </a:p>
        </p:txBody>
      </p:sp>
      <p:sp>
        <p:nvSpPr>
          <p:cNvPr id="85" name="正方形/長方形 84">
            <a:extLst>
              <a:ext uri="{FF2B5EF4-FFF2-40B4-BE49-F238E27FC236}">
                <a16:creationId xmlns:a16="http://schemas.microsoft.com/office/drawing/2014/main" id="{D8ECA42E-B51F-300F-CC8F-B0A549D4EAD9}"/>
              </a:ext>
            </a:extLst>
          </p:cNvPr>
          <p:cNvSpPr/>
          <p:nvPr/>
        </p:nvSpPr>
        <p:spPr>
          <a:xfrm>
            <a:off x="15382376" y="17200284"/>
            <a:ext cx="7905696" cy="938719"/>
          </a:xfrm>
          <a:prstGeom prst="rect">
            <a:avLst/>
          </a:prstGeom>
        </p:spPr>
        <p:txBody>
          <a:bodyPr wrap="square" anchor="ctr">
            <a:spAutoFit/>
          </a:bodyPr>
          <a:lstStyle/>
          <a:p>
            <a:pPr>
              <a:lnSpc>
                <a:spcPct val="150000"/>
              </a:lnSpc>
            </a:pPr>
            <a:r>
              <a:rPr lang="en-US" altLang="ja-JP" sz="4000" b="1" dirty="0">
                <a:solidFill>
                  <a:srgbClr val="FF0000"/>
                </a:solidFill>
                <a:latin typeface="メイリオ" panose="020B0604030504040204" pitchFamily="50" charset="-128"/>
                <a:ea typeface="メイリオ" panose="020B0604030504040204" pitchFamily="50" charset="-128"/>
              </a:rPr>
              <a:t>GABA</a:t>
            </a:r>
            <a:r>
              <a:rPr lang="ja-JP" altLang="en-US" sz="4000" b="1" dirty="0">
                <a:solidFill>
                  <a:srgbClr val="FF0000"/>
                </a:solidFill>
                <a:latin typeface="メイリオ" panose="020B0604030504040204" pitchFamily="50" charset="-128"/>
                <a:ea typeface="メイリオ" panose="020B0604030504040204" pitchFamily="50" charset="-128"/>
              </a:rPr>
              <a:t>：</a:t>
            </a:r>
            <a:r>
              <a:rPr lang="en-US" altLang="ja-JP" sz="4000" b="1" dirty="0">
                <a:solidFill>
                  <a:srgbClr val="FF0000"/>
                </a:solidFill>
                <a:latin typeface="メイリオ" panose="020B0604030504040204" pitchFamily="50" charset="-128"/>
                <a:ea typeface="メイリオ" panose="020B0604030504040204" pitchFamily="50" charset="-128"/>
              </a:rPr>
              <a:t>31 </a:t>
            </a:r>
            <a:r>
              <a:rPr lang="ja-JP" altLang="en-US" sz="4000" b="1" dirty="0">
                <a:solidFill>
                  <a:srgbClr val="FF0000"/>
                </a:solidFill>
                <a:latin typeface="メイリオ" panose="020B0604030504040204" pitchFamily="50" charset="-128"/>
                <a:ea typeface="メイリオ" panose="020B0604030504040204" pitchFamily="50" charset="-128"/>
              </a:rPr>
              <a:t>㎎</a:t>
            </a:r>
            <a:r>
              <a:rPr lang="en-US" altLang="ja-JP" sz="4000" b="1" dirty="0">
                <a:solidFill>
                  <a:srgbClr val="FF0000"/>
                </a:solidFill>
                <a:latin typeface="メイリオ" panose="020B0604030504040204" pitchFamily="50" charset="-128"/>
                <a:ea typeface="メイリオ" panose="020B0604030504040204" pitchFamily="50" charset="-128"/>
              </a:rPr>
              <a:t>/100g</a:t>
            </a:r>
            <a:endParaRPr lang="en-US" altLang="ja-JP" sz="4000" b="1" i="1" dirty="0">
              <a:solidFill>
                <a:srgbClr val="FF0000"/>
              </a:solidFill>
              <a:latin typeface="メイリオ" panose="020B0604030504040204" pitchFamily="50" charset="-128"/>
              <a:ea typeface="メイリオ" panose="020B0604030504040204" pitchFamily="50" charset="-128"/>
            </a:endParaRPr>
          </a:p>
        </p:txBody>
      </p:sp>
      <p:sp>
        <p:nvSpPr>
          <p:cNvPr id="86" name="正方形/長方形 85">
            <a:extLst>
              <a:ext uri="{FF2B5EF4-FFF2-40B4-BE49-F238E27FC236}">
                <a16:creationId xmlns:a16="http://schemas.microsoft.com/office/drawing/2014/main" id="{DC5D4A64-3EEA-9981-9954-C96128D86CAC}"/>
              </a:ext>
            </a:extLst>
          </p:cNvPr>
          <p:cNvSpPr/>
          <p:nvPr/>
        </p:nvSpPr>
        <p:spPr>
          <a:xfrm>
            <a:off x="14927441" y="21069469"/>
            <a:ext cx="10449798" cy="1621982"/>
          </a:xfrm>
          <a:prstGeom prst="rect">
            <a:avLst/>
          </a:prstGeom>
        </p:spPr>
        <p:txBody>
          <a:bodyPr wrap="square">
            <a:spAutoFit/>
          </a:bodyPr>
          <a:lstStyle/>
          <a:p>
            <a:pPr>
              <a:lnSpc>
                <a:spcPct val="120000"/>
              </a:lnSpc>
            </a:pPr>
            <a:r>
              <a:rPr lang="en-US" altLang="ja-JP" sz="2800" dirty="0">
                <a:solidFill>
                  <a:srgbClr val="000000"/>
                </a:solidFill>
                <a:latin typeface="メイリオ" panose="020B0604030504040204" pitchFamily="50" charset="-128"/>
                <a:ea typeface="メイリオ" panose="020B0604030504040204" pitchFamily="50" charset="-128"/>
              </a:rPr>
              <a:t>※</a:t>
            </a:r>
            <a:r>
              <a:rPr lang="ja-JP" altLang="en-US" sz="2800" dirty="0">
                <a:solidFill>
                  <a:srgbClr val="000000"/>
                </a:solidFill>
                <a:latin typeface="メイリオ" panose="020B0604030504040204" pitchFamily="50" charset="-128"/>
                <a:ea typeface="メイリオ" panose="020B0604030504040204" pitchFamily="50" charset="-128"/>
              </a:rPr>
              <a:t>「農産物の研究レビュー」（</a:t>
            </a:r>
            <a:r>
              <a:rPr lang="en-US" altLang="ja-JP" sz="2800" dirty="0">
                <a:solidFill>
                  <a:srgbClr val="000000"/>
                </a:solidFill>
                <a:latin typeface="メイリオ" panose="020B0604030504040204" pitchFamily="50" charset="-128"/>
                <a:ea typeface="メイリオ" panose="020B0604030504040204" pitchFamily="50" charset="-128"/>
              </a:rPr>
              <a:t>GABA</a:t>
            </a:r>
            <a:r>
              <a:rPr lang="ja-JP" altLang="en-US" sz="2800" dirty="0">
                <a:solidFill>
                  <a:srgbClr val="000000"/>
                </a:solidFill>
                <a:latin typeface="メイリオ" panose="020B0604030504040204" pitchFamily="50" charset="-128"/>
                <a:ea typeface="メイリオ" panose="020B0604030504040204" pitchFamily="50" charset="-128"/>
              </a:rPr>
              <a:t>）</a:t>
            </a:r>
            <a:endParaRPr lang="en-US" altLang="ja-JP" sz="2800" dirty="0">
              <a:solidFill>
                <a:srgbClr val="000000"/>
              </a:solidFill>
              <a:latin typeface="メイリオ" panose="020B0604030504040204" pitchFamily="50" charset="-128"/>
              <a:ea typeface="メイリオ" panose="020B0604030504040204" pitchFamily="50" charset="-128"/>
            </a:endParaRPr>
          </a:p>
          <a:p>
            <a:pPr>
              <a:lnSpc>
                <a:spcPct val="120000"/>
              </a:lnSpc>
            </a:pPr>
            <a:r>
              <a:rPr lang="ja-JP" altLang="en-US" sz="2800" dirty="0">
                <a:solidFill>
                  <a:srgbClr val="000000"/>
                </a:solidFill>
                <a:latin typeface="メイリオ" panose="020B0604030504040204" pitchFamily="50" charset="-128"/>
                <a:ea typeface="メイリオ" panose="020B0604030504040204" pitchFamily="50" charset="-128"/>
              </a:rPr>
              <a:t>国立研究開発法人農業・食品産業技術総合研究機構</a:t>
            </a:r>
            <a:endParaRPr lang="en-US" altLang="ja-JP" sz="2800" dirty="0">
              <a:solidFill>
                <a:srgbClr val="000000"/>
              </a:solidFill>
              <a:latin typeface="メイリオ" panose="020B0604030504040204" pitchFamily="50" charset="-128"/>
              <a:ea typeface="メイリオ" panose="020B0604030504040204" pitchFamily="50" charset="-128"/>
            </a:endParaRPr>
          </a:p>
          <a:p>
            <a:pPr>
              <a:lnSpc>
                <a:spcPct val="120000"/>
              </a:lnSpc>
            </a:pPr>
            <a:r>
              <a:rPr lang="ja-JP" altLang="en-US" sz="2800" dirty="0">
                <a:solidFill>
                  <a:srgbClr val="000000"/>
                </a:solidFill>
                <a:latin typeface="メイリオ" panose="020B0604030504040204" pitchFamily="50" charset="-128"/>
                <a:ea typeface="メイリオ" panose="020B0604030504040204" pitchFamily="50" charset="-128"/>
              </a:rPr>
              <a:t>　</a:t>
            </a:r>
            <a:endParaRPr lang="en-US" altLang="ja-JP" sz="2800" dirty="0">
              <a:solidFill>
                <a:srgbClr val="000000"/>
              </a:solidFill>
              <a:latin typeface="メイリオ" panose="020B0604030504040204" pitchFamily="50" charset="-128"/>
              <a:ea typeface="メイリオ" panose="020B0604030504040204" pitchFamily="50" charset="-128"/>
            </a:endParaRPr>
          </a:p>
        </p:txBody>
      </p:sp>
      <p:pic>
        <p:nvPicPr>
          <p:cNvPr id="88" name="図 87">
            <a:extLst>
              <a:ext uri="{FF2B5EF4-FFF2-40B4-BE49-F238E27FC236}">
                <a16:creationId xmlns:a16="http://schemas.microsoft.com/office/drawing/2014/main" id="{AC8AC447-8F2C-AD2C-B0AD-612CB52B512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478165" y="18248805"/>
            <a:ext cx="4122636" cy="3089909"/>
          </a:xfrm>
          <a:prstGeom prst="rect">
            <a:avLst/>
          </a:prstGeom>
        </p:spPr>
      </p:pic>
      <p:sp>
        <p:nvSpPr>
          <p:cNvPr id="89" name="テキスト ボックス 88">
            <a:extLst>
              <a:ext uri="{FF2B5EF4-FFF2-40B4-BE49-F238E27FC236}">
                <a16:creationId xmlns:a16="http://schemas.microsoft.com/office/drawing/2014/main" id="{864C5A3B-CF18-04E2-D1B7-363053DA2305}"/>
              </a:ext>
            </a:extLst>
          </p:cNvPr>
          <p:cNvSpPr txBox="1"/>
          <p:nvPr/>
        </p:nvSpPr>
        <p:spPr>
          <a:xfrm>
            <a:off x="10247177" y="17446917"/>
            <a:ext cx="4644070" cy="707886"/>
          </a:xfrm>
          <a:prstGeom prst="rect">
            <a:avLst/>
          </a:prstGeom>
          <a:noFill/>
        </p:spPr>
        <p:txBody>
          <a:bodyPr wrap="square">
            <a:spAutoFit/>
          </a:bodyPr>
          <a:lstStyle/>
          <a:p>
            <a:pPr algn="ctr"/>
            <a:r>
              <a:rPr kumimoji="1" lang="ja-JP" altLang="en-US" sz="4000" dirty="0">
                <a:latin typeface="メイリオ" panose="020B0604030504040204" pitchFamily="50" charset="-128"/>
                <a:ea typeface="メイリオ" panose="020B0604030504040204" pitchFamily="50" charset="-128"/>
              </a:rPr>
              <a:t>乳酸菌高根株</a:t>
            </a:r>
            <a:r>
              <a:rPr kumimoji="1" lang="en-US" altLang="ja-JP" sz="4000" dirty="0">
                <a:latin typeface="メイリオ" panose="020B0604030504040204" pitchFamily="50" charset="-128"/>
                <a:ea typeface="メイリオ" panose="020B0604030504040204" pitchFamily="50" charset="-128"/>
              </a:rPr>
              <a:t>TS25</a:t>
            </a:r>
            <a:endParaRPr lang="ja-JP" altLang="en-US" sz="4000"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C30DCDD4-8C05-A024-D0FD-07D5A2634A6E}"/>
              </a:ext>
            </a:extLst>
          </p:cNvPr>
          <p:cNvSpPr txBox="1"/>
          <p:nvPr/>
        </p:nvSpPr>
        <p:spPr>
          <a:xfrm>
            <a:off x="9765287" y="12757238"/>
            <a:ext cx="5727899" cy="707886"/>
          </a:xfrm>
          <a:prstGeom prst="rect">
            <a:avLst/>
          </a:prstGeom>
          <a:noFill/>
        </p:spPr>
        <p:txBody>
          <a:bodyPr wrap="square">
            <a:spAutoFit/>
          </a:bodyPr>
          <a:lstStyle/>
          <a:p>
            <a:pPr algn="ctr"/>
            <a:r>
              <a:rPr lang="ja-JP" altLang="en-US" sz="4000" dirty="0">
                <a:latin typeface="メイリオ" panose="020B0604030504040204" pitchFamily="50" charset="-128"/>
                <a:ea typeface="メイリオ" panose="020B0604030504040204" pitchFamily="50" charset="-128"/>
              </a:rPr>
              <a:t>乳酸菌高根株</a:t>
            </a:r>
            <a:r>
              <a:rPr kumimoji="1" lang="en-US" altLang="ja-JP" sz="4000" dirty="0">
                <a:latin typeface="メイリオ" panose="020B0604030504040204" pitchFamily="50" charset="-128"/>
                <a:ea typeface="メイリオ" panose="020B0604030504040204" pitchFamily="50" charset="-128"/>
              </a:rPr>
              <a:t>TS75</a:t>
            </a:r>
            <a:endParaRPr lang="ja-JP" altLang="en-US" sz="4000" dirty="0">
              <a:latin typeface="メイリオ" panose="020B0604030504040204" pitchFamily="50" charset="-128"/>
              <a:ea typeface="メイリオ" panose="020B0604030504040204" pitchFamily="50" charset="-128"/>
            </a:endParaRPr>
          </a:p>
        </p:txBody>
      </p:sp>
      <p:pic>
        <p:nvPicPr>
          <p:cNvPr id="91" name="図 90">
            <a:extLst>
              <a:ext uri="{FF2B5EF4-FFF2-40B4-BE49-F238E27FC236}">
                <a16:creationId xmlns:a16="http://schemas.microsoft.com/office/drawing/2014/main" id="{26530CB5-2D3C-4F96-DB90-9BA893E5392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83817" y="13405662"/>
            <a:ext cx="4117497" cy="3089908"/>
          </a:xfrm>
          <a:prstGeom prst="rect">
            <a:avLst/>
          </a:prstGeom>
        </p:spPr>
      </p:pic>
      <p:sp>
        <p:nvSpPr>
          <p:cNvPr id="92" name="テキスト ボックス 91">
            <a:extLst>
              <a:ext uri="{FF2B5EF4-FFF2-40B4-BE49-F238E27FC236}">
                <a16:creationId xmlns:a16="http://schemas.microsoft.com/office/drawing/2014/main" id="{B8104E15-03A5-4E1E-4A7E-AFD63164C91B}"/>
              </a:ext>
            </a:extLst>
          </p:cNvPr>
          <p:cNvSpPr txBox="1"/>
          <p:nvPr/>
        </p:nvSpPr>
        <p:spPr>
          <a:xfrm>
            <a:off x="23553738" y="12149875"/>
            <a:ext cx="5687101" cy="3613297"/>
          </a:xfrm>
          <a:prstGeom prst="rect">
            <a:avLst/>
          </a:prstGeom>
          <a:solidFill>
            <a:srgbClr val="FFCCCC"/>
          </a:solidFill>
        </p:spPr>
        <p:txBody>
          <a:bodyPr wrap="square" rtlCol="0">
            <a:spAutoFit/>
          </a:bodyPr>
          <a:lstStyle/>
          <a:p>
            <a:pPr algn="ctr">
              <a:lnSpc>
                <a:spcPct val="120000"/>
              </a:lnSpc>
            </a:pPr>
            <a:r>
              <a:rPr lang="ja-JP" altLang="en-US" sz="3200" dirty="0">
                <a:solidFill>
                  <a:prstClr val="black"/>
                </a:solidFill>
                <a:latin typeface="メイリオ" panose="020B0604030504040204" pitchFamily="50" charset="-128"/>
                <a:ea typeface="メイリオ" panose="020B0604030504040204" pitchFamily="50" charset="-128"/>
              </a:rPr>
              <a:t>貝類のコハク酸</a:t>
            </a:r>
            <a:r>
              <a:rPr lang="en-US" altLang="ja-JP" sz="3200" dirty="0">
                <a:solidFill>
                  <a:prstClr val="black"/>
                </a:solidFill>
                <a:latin typeface="メイリオ" panose="020B0604030504040204" pitchFamily="50" charset="-128"/>
                <a:ea typeface="メイリオ" panose="020B0604030504040204" pitchFamily="50" charset="-128"/>
              </a:rPr>
              <a:t>(</a:t>
            </a:r>
            <a:r>
              <a:rPr lang="ja-JP" altLang="en-US" sz="3200" dirty="0">
                <a:solidFill>
                  <a:prstClr val="black"/>
                </a:solidFill>
                <a:latin typeface="メイリオ" panose="020B0604030504040204" pitchFamily="50" charset="-128"/>
                <a:ea typeface="メイリオ" panose="020B0604030504040204" pitchFamily="50" charset="-128"/>
              </a:rPr>
              <a:t>㎎</a:t>
            </a:r>
            <a:r>
              <a:rPr lang="en-US" altLang="ja-JP" sz="3200" dirty="0">
                <a:solidFill>
                  <a:prstClr val="black"/>
                </a:solidFill>
                <a:latin typeface="メイリオ" panose="020B0604030504040204" pitchFamily="50" charset="-128"/>
                <a:ea typeface="メイリオ" panose="020B0604030504040204" pitchFamily="50" charset="-128"/>
              </a:rPr>
              <a:t>/100g)</a:t>
            </a:r>
            <a:r>
              <a:rPr lang="ja-JP" altLang="en-US" sz="3200" dirty="0">
                <a:solidFill>
                  <a:prstClr val="black"/>
                </a:solidFill>
                <a:latin typeface="メイリオ" panose="020B0604030504040204" pitchFamily="50" charset="-128"/>
                <a:ea typeface="メイリオ" panose="020B0604030504040204" pitchFamily="50" charset="-128"/>
              </a:rPr>
              <a:t>　　　　　　　　　　　　　　</a:t>
            </a:r>
            <a:endParaRPr lang="en-US" altLang="ja-JP" sz="3200" dirty="0">
              <a:solidFill>
                <a:prstClr val="black"/>
              </a:solidFill>
              <a:latin typeface="メイリオ" panose="020B0604030504040204" pitchFamily="50" charset="-128"/>
              <a:ea typeface="メイリオ" panose="020B0604030504040204" pitchFamily="50" charset="-128"/>
            </a:endParaRPr>
          </a:p>
          <a:p>
            <a:pPr marL="180000" indent="288000" algn="ctr">
              <a:lnSpc>
                <a:spcPct val="120000"/>
              </a:lnSpc>
              <a:buFont typeface="Wingdings" panose="05000000000000000000" pitchFamily="2" charset="2"/>
              <a:buChar char="l"/>
            </a:pPr>
            <a:r>
              <a:rPr lang="ja-JP" altLang="en-US" sz="3200" dirty="0">
                <a:solidFill>
                  <a:prstClr val="black"/>
                </a:solidFill>
                <a:latin typeface="メイリオ" panose="020B0604030504040204" pitchFamily="50" charset="-128"/>
                <a:ea typeface="メイリオ" panose="020B0604030504040204" pitchFamily="50" charset="-128"/>
              </a:rPr>
              <a:t>シジミ　　</a:t>
            </a:r>
            <a:r>
              <a:rPr lang="en-US" altLang="ja-JP" sz="3200" dirty="0">
                <a:solidFill>
                  <a:prstClr val="black"/>
                </a:solidFill>
                <a:latin typeface="メイリオ" panose="020B0604030504040204" pitchFamily="50" charset="-128"/>
                <a:ea typeface="メイリオ" panose="020B0604030504040204" pitchFamily="50" charset="-128"/>
              </a:rPr>
              <a:t>152</a:t>
            </a:r>
          </a:p>
          <a:p>
            <a:pPr marL="180000" indent="288000" algn="ctr">
              <a:lnSpc>
                <a:spcPct val="120000"/>
              </a:lnSpc>
              <a:buFont typeface="Wingdings" panose="05000000000000000000" pitchFamily="2" charset="2"/>
              <a:buChar char="l"/>
            </a:pPr>
            <a:r>
              <a:rPr lang="ja-JP" altLang="en-US" sz="3200" dirty="0">
                <a:solidFill>
                  <a:prstClr val="black"/>
                </a:solidFill>
                <a:latin typeface="メイリオ" panose="020B0604030504040204" pitchFamily="50" charset="-128"/>
                <a:ea typeface="メイリオ" panose="020B0604030504040204" pitchFamily="50" charset="-128"/>
              </a:rPr>
              <a:t>アサリ　　</a:t>
            </a:r>
            <a:r>
              <a:rPr lang="en-US" altLang="ja-JP" sz="3200" dirty="0">
                <a:solidFill>
                  <a:prstClr val="black"/>
                </a:solidFill>
                <a:latin typeface="メイリオ" panose="020B0604030504040204" pitchFamily="50" charset="-128"/>
                <a:ea typeface="メイリオ" panose="020B0604030504040204" pitchFamily="50" charset="-128"/>
              </a:rPr>
              <a:t>111</a:t>
            </a:r>
          </a:p>
          <a:p>
            <a:pPr marL="180000" indent="288000" algn="ctr">
              <a:lnSpc>
                <a:spcPct val="120000"/>
              </a:lnSpc>
              <a:buFont typeface="Wingdings" panose="05000000000000000000" pitchFamily="2" charset="2"/>
              <a:buChar char="l"/>
            </a:pPr>
            <a:r>
              <a:rPr lang="ja-JP" altLang="en-US" sz="3200" dirty="0">
                <a:solidFill>
                  <a:prstClr val="black"/>
                </a:solidFill>
                <a:latin typeface="メイリオ" panose="020B0604030504040204" pitchFamily="50" charset="-128"/>
                <a:ea typeface="メイリオ" panose="020B0604030504040204" pitchFamily="50" charset="-128"/>
              </a:rPr>
              <a:t>カ　 キ  　 </a:t>
            </a:r>
            <a:r>
              <a:rPr lang="en-US" altLang="ja-JP" sz="3200" dirty="0">
                <a:solidFill>
                  <a:prstClr val="black"/>
                </a:solidFill>
                <a:latin typeface="メイリオ" panose="020B0604030504040204" pitchFamily="50" charset="-128"/>
                <a:ea typeface="メイリオ" panose="020B0604030504040204" pitchFamily="50" charset="-128"/>
              </a:rPr>
              <a:t>99</a:t>
            </a:r>
          </a:p>
          <a:p>
            <a:pPr marL="180000" indent="288000" algn="ctr">
              <a:lnSpc>
                <a:spcPct val="120000"/>
              </a:lnSpc>
              <a:buFont typeface="Wingdings" panose="05000000000000000000" pitchFamily="2" charset="2"/>
              <a:buChar char="l"/>
            </a:pPr>
            <a:r>
              <a:rPr lang="ja-JP" altLang="en-US" sz="3200" dirty="0">
                <a:solidFill>
                  <a:prstClr val="black"/>
                </a:solidFill>
                <a:latin typeface="メイリオ" panose="020B0604030504040204" pitchFamily="50" charset="-128"/>
                <a:ea typeface="メイリオ" panose="020B0604030504040204" pitchFamily="50" charset="-128"/>
              </a:rPr>
              <a:t>ハマグリ    </a:t>
            </a:r>
            <a:r>
              <a:rPr lang="en-US" altLang="ja-JP" sz="3200" dirty="0">
                <a:solidFill>
                  <a:prstClr val="black"/>
                </a:solidFill>
                <a:latin typeface="メイリオ" panose="020B0604030504040204" pitchFamily="50" charset="-128"/>
                <a:ea typeface="メイリオ" panose="020B0604030504040204" pitchFamily="50" charset="-128"/>
              </a:rPr>
              <a:t>82</a:t>
            </a:r>
          </a:p>
          <a:p>
            <a:pPr marL="180000" indent="288000" algn="ctr">
              <a:lnSpc>
                <a:spcPct val="120000"/>
              </a:lnSpc>
              <a:buFont typeface="Wingdings" panose="05000000000000000000" pitchFamily="2" charset="2"/>
              <a:buChar char="l"/>
            </a:pPr>
            <a:r>
              <a:rPr lang="ja-JP" altLang="en-US" sz="3200" dirty="0">
                <a:solidFill>
                  <a:prstClr val="black"/>
                </a:solidFill>
                <a:latin typeface="メイリオ" panose="020B0604030504040204" pitchFamily="50" charset="-128"/>
                <a:ea typeface="メイリオ" panose="020B0604030504040204" pitchFamily="50" charset="-128"/>
              </a:rPr>
              <a:t>ホタテ　　   </a:t>
            </a:r>
            <a:r>
              <a:rPr lang="en-US" altLang="ja-JP" sz="3200" dirty="0">
                <a:solidFill>
                  <a:prstClr val="black"/>
                </a:solidFill>
                <a:latin typeface="メイリオ" panose="020B0604030504040204" pitchFamily="50" charset="-128"/>
                <a:ea typeface="メイリオ" panose="020B0604030504040204" pitchFamily="50" charset="-128"/>
              </a:rPr>
              <a:t>8</a:t>
            </a:r>
            <a:r>
              <a:rPr lang="ja-JP" altLang="en-US" sz="3200" dirty="0">
                <a:solidFill>
                  <a:prstClr val="black"/>
                </a:solidFill>
                <a:latin typeface="メイリオ" panose="020B0604030504040204" pitchFamily="50" charset="-128"/>
                <a:ea typeface="メイリオ" panose="020B0604030504040204" pitchFamily="50" charset="-128"/>
              </a:rPr>
              <a:t>　</a:t>
            </a:r>
            <a:endParaRPr lang="en-US" altLang="ja-JP" sz="3200" dirty="0">
              <a:solidFill>
                <a:prstClr val="black"/>
              </a:solidFill>
              <a:latin typeface="メイリオ" panose="020B0604030504040204" pitchFamily="50" charset="-128"/>
              <a:ea typeface="メイリオ" panose="020B0604030504040204" pitchFamily="50" charset="-128"/>
            </a:endParaRPr>
          </a:p>
        </p:txBody>
      </p:sp>
      <p:sp>
        <p:nvSpPr>
          <p:cNvPr id="93" name="サブタイトル 2">
            <a:extLst>
              <a:ext uri="{FF2B5EF4-FFF2-40B4-BE49-F238E27FC236}">
                <a16:creationId xmlns:a16="http://schemas.microsoft.com/office/drawing/2014/main" id="{0C498C77-35C0-F881-9729-F20A623A651A}"/>
              </a:ext>
            </a:extLst>
          </p:cNvPr>
          <p:cNvSpPr txBox="1">
            <a:spLocks/>
          </p:cNvSpPr>
          <p:nvPr/>
        </p:nvSpPr>
        <p:spPr>
          <a:xfrm>
            <a:off x="23739852" y="15330270"/>
            <a:ext cx="10503665" cy="2018159"/>
          </a:xfrm>
          <a:prstGeom prst="rect">
            <a:avLst/>
          </a:prstGeom>
        </p:spPr>
        <p:txBody>
          <a:bodyPr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ja-JP" altLang="en-US" sz="2800" dirty="0">
                <a:solidFill>
                  <a:prstClr val="black"/>
                </a:solidFill>
                <a:latin typeface="メイリオ" panose="020B0604030504040204" pitchFamily="50" charset="-128"/>
                <a:ea typeface="メイリオ" panose="020B0604030504040204" pitchFamily="50" charset="-128"/>
              </a:rPr>
              <a:t>＊「貝類の呈味成分について」</a:t>
            </a:r>
            <a:endParaRPr lang="en-US" altLang="ja-JP" sz="2800" dirty="0">
              <a:solidFill>
                <a:prstClr val="black"/>
              </a:solidFill>
              <a:latin typeface="メイリオ" panose="020B0604030504040204" pitchFamily="50" charset="-128"/>
              <a:ea typeface="メイリオ" panose="020B0604030504040204" pitchFamily="50" charset="-128"/>
            </a:endParaRPr>
          </a:p>
          <a:p>
            <a:pPr marL="0" indent="0">
              <a:lnSpc>
                <a:spcPct val="120000"/>
              </a:lnSpc>
              <a:spcBef>
                <a:spcPts val="0"/>
              </a:spcBef>
              <a:buFont typeface="Arial" panose="020B0604020202020204" pitchFamily="34" charset="0"/>
              <a:buNone/>
            </a:pPr>
            <a:r>
              <a:rPr lang="ja-JP" altLang="en-US" sz="2800" dirty="0">
                <a:solidFill>
                  <a:prstClr val="black"/>
                </a:solidFill>
                <a:latin typeface="メイリオ" panose="020B0604030504040204" pitchFamily="50" charset="-128"/>
                <a:ea typeface="メイリオ" panose="020B0604030504040204" pitchFamily="50" charset="-128"/>
              </a:rPr>
              <a:t>　和洋女子大学紀要</a:t>
            </a:r>
            <a:r>
              <a:rPr lang="en-US" altLang="ja-JP" sz="2800" dirty="0">
                <a:solidFill>
                  <a:prstClr val="black"/>
                </a:solidFill>
                <a:latin typeface="メイリオ" panose="020B0604030504040204" pitchFamily="50" charset="-128"/>
                <a:ea typeface="メイリオ" panose="020B0604030504040204" pitchFamily="50" charset="-128"/>
              </a:rPr>
              <a:t>27 </a:t>
            </a:r>
            <a:r>
              <a:rPr lang="ja-JP" altLang="en-US" sz="2800" dirty="0">
                <a:solidFill>
                  <a:prstClr val="black"/>
                </a:solidFill>
                <a:latin typeface="メイリオ" panose="020B0604030504040204" pitchFamily="50" charset="-128"/>
                <a:ea typeface="メイリオ" panose="020B0604030504040204" pitchFamily="50" charset="-128"/>
              </a:rPr>
              <a:t>データまとめ</a:t>
            </a:r>
          </a:p>
        </p:txBody>
      </p:sp>
      <p:sp>
        <p:nvSpPr>
          <p:cNvPr id="94" name="正方形/長方形 93">
            <a:extLst>
              <a:ext uri="{FF2B5EF4-FFF2-40B4-BE49-F238E27FC236}">
                <a16:creationId xmlns:a16="http://schemas.microsoft.com/office/drawing/2014/main" id="{45895129-BCD9-3B2D-2D31-F59FB370FD73}"/>
              </a:ext>
            </a:extLst>
          </p:cNvPr>
          <p:cNvSpPr/>
          <p:nvPr/>
        </p:nvSpPr>
        <p:spPr>
          <a:xfrm>
            <a:off x="15382376" y="12566265"/>
            <a:ext cx="7390300" cy="938719"/>
          </a:xfrm>
          <a:prstGeom prst="rect">
            <a:avLst/>
          </a:prstGeom>
        </p:spPr>
        <p:txBody>
          <a:bodyPr wrap="square" anchor="ctr">
            <a:spAutoFit/>
          </a:bodyPr>
          <a:lstStyle/>
          <a:p>
            <a:pPr>
              <a:lnSpc>
                <a:spcPct val="150000"/>
              </a:lnSpc>
            </a:pPr>
            <a:r>
              <a:rPr lang="ja-JP" altLang="en-US" sz="4000" b="1" dirty="0">
                <a:solidFill>
                  <a:srgbClr val="FF0000"/>
                </a:solidFill>
                <a:latin typeface="メイリオ" panose="020B0604030504040204" pitchFamily="50" charset="-128"/>
                <a:ea typeface="メイリオ" panose="020B0604030504040204" pitchFamily="50" charset="-128"/>
              </a:rPr>
              <a:t>コハク酸：</a:t>
            </a:r>
            <a:r>
              <a:rPr lang="en-US" altLang="ja-JP" sz="4000" b="1" dirty="0">
                <a:solidFill>
                  <a:srgbClr val="FF0000"/>
                </a:solidFill>
                <a:latin typeface="メイリオ" panose="020B0604030504040204" pitchFamily="50" charset="-128"/>
                <a:ea typeface="メイリオ" panose="020B0604030504040204" pitchFamily="50" charset="-128"/>
              </a:rPr>
              <a:t>220 </a:t>
            </a:r>
            <a:r>
              <a:rPr lang="ja-JP" altLang="en-US" sz="4000" b="1" dirty="0">
                <a:solidFill>
                  <a:srgbClr val="FF0000"/>
                </a:solidFill>
                <a:latin typeface="メイリオ" panose="020B0604030504040204" pitchFamily="50" charset="-128"/>
                <a:ea typeface="メイリオ" panose="020B0604030504040204" pitchFamily="50" charset="-128"/>
              </a:rPr>
              <a:t>㎎</a:t>
            </a:r>
            <a:r>
              <a:rPr lang="en-US" altLang="ja-JP" sz="4000" b="1" dirty="0">
                <a:solidFill>
                  <a:srgbClr val="FF0000"/>
                </a:solidFill>
                <a:latin typeface="メイリオ" panose="020B0604030504040204" pitchFamily="50" charset="-128"/>
                <a:ea typeface="メイリオ" panose="020B0604030504040204" pitchFamily="50" charset="-128"/>
              </a:rPr>
              <a:t>/100g</a:t>
            </a:r>
          </a:p>
        </p:txBody>
      </p:sp>
      <p:sp>
        <p:nvSpPr>
          <p:cNvPr id="96" name="テキスト ボックス 95">
            <a:extLst>
              <a:ext uri="{FF2B5EF4-FFF2-40B4-BE49-F238E27FC236}">
                <a16:creationId xmlns:a16="http://schemas.microsoft.com/office/drawing/2014/main" id="{EA3F1CC3-2535-57F0-50D7-DE5828C1093E}"/>
              </a:ext>
            </a:extLst>
          </p:cNvPr>
          <p:cNvSpPr txBox="1"/>
          <p:nvPr/>
        </p:nvSpPr>
        <p:spPr>
          <a:xfrm>
            <a:off x="15434309" y="18522336"/>
            <a:ext cx="7293013" cy="2308324"/>
          </a:xfrm>
          <a:prstGeom prst="rect">
            <a:avLst/>
          </a:prstGeom>
          <a:noFill/>
        </p:spPr>
        <p:txBody>
          <a:bodyPr wrap="square" rtlCol="0">
            <a:spAutoFit/>
          </a:bodyPr>
          <a:lstStyle/>
          <a:p>
            <a:r>
              <a:rPr kumimoji="1" lang="ja-JP" altLang="en-US" sz="3600" dirty="0">
                <a:latin typeface="メイリオ" panose="020B0604030504040204" pitchFamily="50" charset="-128"/>
                <a:ea typeface="メイリオ" panose="020B0604030504040204" pitchFamily="50" charset="-128"/>
              </a:rPr>
              <a:t>　</a:t>
            </a:r>
            <a:r>
              <a:rPr kumimoji="1" lang="en-US" altLang="ja-JP" sz="3600" dirty="0">
                <a:latin typeface="メイリオ" panose="020B0604030504040204" pitchFamily="50" charset="-128"/>
                <a:ea typeface="メイリオ" panose="020B0604030504040204" pitchFamily="50" charset="-128"/>
              </a:rPr>
              <a:t>GABA</a:t>
            </a:r>
            <a:r>
              <a:rPr kumimoji="1" lang="ja-JP" altLang="en-US" sz="3600" dirty="0">
                <a:latin typeface="メイリオ" panose="020B0604030504040204" pitchFamily="50" charset="-128"/>
                <a:ea typeface="メイリオ" panose="020B0604030504040204" pitchFamily="50" charset="-128"/>
              </a:rPr>
              <a:t>は、脳内で興奮を鎮めリラックスを促す</a:t>
            </a:r>
            <a:r>
              <a:rPr kumimoji="1" lang="ja-JP" altLang="en-US" sz="3600" dirty="0">
                <a:solidFill>
                  <a:srgbClr val="FF0000"/>
                </a:solidFill>
                <a:latin typeface="メイリオ" panose="020B0604030504040204" pitchFamily="50" charset="-128"/>
                <a:ea typeface="メイリオ" panose="020B0604030504040204" pitchFamily="50" charset="-128"/>
              </a:rPr>
              <a:t>抑制性の神経伝達物質</a:t>
            </a:r>
            <a:r>
              <a:rPr lang="ja-JP" altLang="en-US" sz="3600" dirty="0">
                <a:latin typeface="メイリオ" panose="020B0604030504040204" pitchFamily="50" charset="-128"/>
                <a:ea typeface="メイリオ" panose="020B0604030504040204" pitchFamily="50" charset="-128"/>
              </a:rPr>
              <a:t>で、</a:t>
            </a:r>
            <a:r>
              <a:rPr lang="en-US" altLang="ja-JP" sz="3600" dirty="0">
                <a:solidFill>
                  <a:srgbClr val="FF0000"/>
                </a:solidFill>
                <a:uFill>
                  <a:solidFill>
                    <a:srgbClr val="FF0000"/>
                  </a:solidFill>
                </a:uFill>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3600" dirty="0">
                <a:solidFill>
                  <a:srgbClr val="FF0000"/>
                </a:solidFill>
                <a:uFill>
                  <a:solidFill>
                    <a:srgbClr val="FF0000"/>
                  </a:solidFill>
                </a:u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3600" dirty="0">
                <a:solidFill>
                  <a:srgbClr val="FF0000"/>
                </a:solidFill>
                <a:uFill>
                  <a:solidFill>
                    <a:srgbClr val="FF0000"/>
                  </a:solidFill>
                </a:uFill>
                <a:latin typeface="メイリオ" panose="020B0604030504040204" pitchFamily="50" charset="-128"/>
                <a:ea typeface="メイリオ" panose="020B0604030504040204" pitchFamily="50" charset="-128"/>
                <a:cs typeface="メイリオ" panose="020B0604030504040204" pitchFamily="50" charset="-128"/>
              </a:rPr>
              <a:t>㎎/day</a:t>
            </a:r>
            <a:r>
              <a:rPr lang="ja-JP" altLang="en-US" sz="3600" dirty="0">
                <a:solidFill>
                  <a:srgbClr val="FF0000"/>
                </a:solidFill>
                <a:uFill>
                  <a:solidFill>
                    <a:srgbClr val="FF0000"/>
                  </a:solidFill>
                </a:uFill>
                <a:latin typeface="メイリオ" panose="020B0604030504040204" pitchFamily="50" charset="-128"/>
                <a:ea typeface="メイリオ" panose="020B0604030504040204" pitchFamily="50" charset="-128"/>
                <a:cs typeface="メイリオ" panose="020B0604030504040204" pitchFamily="50" charset="-128"/>
              </a:rPr>
              <a:t>の摂取で血圧降下作用</a:t>
            </a:r>
            <a:r>
              <a:rPr lang="en-US" altLang="ja-JP" sz="3600" baseline="30000" dirty="0">
                <a:solidFill>
                  <a:prstClr val="black"/>
                </a:solidFill>
                <a:uFill>
                  <a:solidFill>
                    <a:srgbClr val="FF0000"/>
                  </a:solidFill>
                </a:u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3600" dirty="0">
                <a:solidFill>
                  <a:prstClr val="black"/>
                </a:solidFill>
                <a:uFill>
                  <a:solidFill>
                    <a:srgbClr val="FF0000"/>
                  </a:solidFill>
                </a:uFill>
                <a:latin typeface="メイリオ" panose="020B0604030504040204" pitchFamily="50" charset="-128"/>
                <a:ea typeface="メイリオ" panose="020B0604030504040204" pitchFamily="50" charset="-128"/>
                <a:cs typeface="メイリオ" panose="020B0604030504040204" pitchFamily="50" charset="-128"/>
              </a:rPr>
              <a:t>が期待される成分です。</a:t>
            </a:r>
            <a:endParaRPr kumimoji="1" lang="ja-JP" altLang="en-US" sz="3600" dirty="0">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1C5FFE6D-DB9F-E676-3E64-AD646218E775}"/>
              </a:ext>
            </a:extLst>
          </p:cNvPr>
          <p:cNvSpPr txBox="1"/>
          <p:nvPr/>
        </p:nvSpPr>
        <p:spPr>
          <a:xfrm>
            <a:off x="15058504" y="13625063"/>
            <a:ext cx="7918544" cy="2862322"/>
          </a:xfrm>
          <a:prstGeom prst="rect">
            <a:avLst/>
          </a:prstGeom>
          <a:noFill/>
        </p:spPr>
        <p:txBody>
          <a:bodyPr wrap="square">
            <a:spAutoFit/>
          </a:bodyPr>
          <a:lstStyle/>
          <a:p>
            <a:r>
              <a:rPr kumimoji="0" lang="ja-JP" altLang="en-US" sz="3600" dirty="0">
                <a:solidFill>
                  <a:srgbClr val="0A0A0A"/>
                </a:solidFill>
                <a:latin typeface="メイリオ" panose="020B0604030504040204" pitchFamily="50" charset="-128"/>
                <a:ea typeface="メイリオ" panose="020B0604030504040204" pitchFamily="50" charset="-128"/>
              </a:rPr>
              <a:t>　</a:t>
            </a:r>
            <a:r>
              <a:rPr kumimoji="0" lang="ja-JP" altLang="en-US" sz="3600" i="0" u="none" strike="noStrike" cap="none" normalizeH="0" baseline="0" dirty="0">
                <a:ln>
                  <a:noFill/>
                </a:ln>
                <a:solidFill>
                  <a:srgbClr val="0A0A0A"/>
                </a:solidFill>
                <a:effectLst/>
                <a:latin typeface="メイリオ" panose="020B0604030504040204" pitchFamily="50" charset="-128"/>
                <a:ea typeface="メイリオ" panose="020B0604030504040204" pitchFamily="50" charset="-128"/>
              </a:rPr>
              <a:t>コハク酸は、</a:t>
            </a:r>
            <a:r>
              <a:rPr kumimoji="0" lang="ja-JP" altLang="ja-JP" sz="3600" i="0" u="none" strike="noStrike" cap="none" normalizeH="0" baseline="0" dirty="0">
                <a:ln>
                  <a:noFill/>
                </a:ln>
                <a:solidFill>
                  <a:srgbClr val="0A0A0A"/>
                </a:solidFill>
                <a:effectLst/>
                <a:latin typeface="メイリオ" panose="020B0604030504040204" pitchFamily="50" charset="-128"/>
                <a:ea typeface="メイリオ" panose="020B0604030504040204" pitchFamily="50" charset="-128"/>
              </a:rPr>
              <a:t>特有の</a:t>
            </a:r>
            <a:r>
              <a:rPr kumimoji="0" lang="ja-JP" altLang="ja-JP" sz="3600" i="0" u="none" strike="noStrike" cap="none" normalizeH="0" baseline="0" dirty="0">
                <a:ln>
                  <a:noFill/>
                </a:ln>
                <a:solidFill>
                  <a:srgbClr val="FF0000"/>
                </a:solidFill>
                <a:effectLst/>
                <a:latin typeface="メイリオ" panose="020B0604030504040204" pitchFamily="50" charset="-128"/>
                <a:ea typeface="メイリオ" panose="020B0604030504040204" pitchFamily="50" charset="-128"/>
              </a:rPr>
              <a:t>強い旨味</a:t>
            </a:r>
            <a:r>
              <a:rPr kumimoji="0" lang="ja-JP" altLang="ja-JP" sz="3600" i="0" u="none" strike="noStrike" cap="none" normalizeH="0" baseline="0" dirty="0">
                <a:ln>
                  <a:noFill/>
                </a:ln>
                <a:solidFill>
                  <a:srgbClr val="0A0A0A"/>
                </a:solidFill>
                <a:effectLst/>
                <a:latin typeface="メイリオ" panose="020B0604030504040204" pitchFamily="50" charset="-128"/>
                <a:ea typeface="メイリオ" panose="020B0604030504040204" pitchFamily="50" charset="-128"/>
              </a:rPr>
              <a:t>と酸味、わずかな苦味を持</a:t>
            </a:r>
            <a:r>
              <a:rPr kumimoji="0" lang="ja-JP" altLang="en-US" sz="3600" i="0" u="none" strike="noStrike" cap="none" normalizeH="0" baseline="0" dirty="0">
                <a:ln>
                  <a:noFill/>
                </a:ln>
                <a:solidFill>
                  <a:srgbClr val="0A0A0A"/>
                </a:solidFill>
                <a:effectLst/>
                <a:latin typeface="メイリオ" panose="020B0604030504040204" pitchFamily="50" charset="-128"/>
                <a:ea typeface="メイリオ" panose="020B0604030504040204" pitchFamily="50" charset="-128"/>
              </a:rPr>
              <a:t>つカルボン酸で</a:t>
            </a:r>
            <a:r>
              <a:rPr lang="ja-JP" altLang="en-US" sz="3600" dirty="0">
                <a:solidFill>
                  <a:srgbClr val="FF0000"/>
                </a:solidFill>
                <a:latin typeface="メイリオ" panose="020B0604030504040204" pitchFamily="50" charset="-128"/>
                <a:ea typeface="メイリオ" panose="020B0604030504040204" pitchFamily="50" charset="-128"/>
              </a:rPr>
              <a:t>二枚貝類の旨味成分</a:t>
            </a:r>
            <a:r>
              <a:rPr lang="ja-JP" altLang="en-US" sz="3600" dirty="0">
                <a:latin typeface="メイリオ" panose="020B0604030504040204" pitchFamily="50" charset="-128"/>
                <a:ea typeface="メイリオ" panose="020B0604030504040204" pitchFamily="50" charset="-128"/>
              </a:rPr>
              <a:t>としても知られます。</a:t>
            </a:r>
            <a:r>
              <a:rPr lang="ja-JP" altLang="en-US" sz="3600" dirty="0">
                <a:solidFill>
                  <a:srgbClr val="0A0A0A"/>
                </a:solidFill>
                <a:latin typeface="メイリオ" panose="020B0604030504040204" pitchFamily="50" charset="-128"/>
                <a:ea typeface="メイリオ" panose="020B0604030504040204" pitchFamily="50" charset="-128"/>
              </a:rPr>
              <a:t>閾値 は</a:t>
            </a:r>
            <a:r>
              <a:rPr lang="en-US" altLang="ja-JP" sz="3600" dirty="0">
                <a:solidFill>
                  <a:srgbClr val="0A0A0A"/>
                </a:solidFill>
                <a:latin typeface="メイリオ" panose="020B0604030504040204" pitchFamily="50" charset="-128"/>
                <a:ea typeface="メイリオ" panose="020B0604030504040204" pitchFamily="50" charset="-128"/>
                <a:cs typeface="Arial" panose="020B0604020202020204" pitchFamily="34" charset="0"/>
              </a:rPr>
              <a:t>2.4mg/100g</a:t>
            </a:r>
            <a:r>
              <a:rPr lang="ja-JP" altLang="en-US" sz="3600" dirty="0">
                <a:solidFill>
                  <a:srgbClr val="0A0A0A"/>
                </a:solidFill>
                <a:latin typeface="メイリオ" panose="020B0604030504040204" pitchFamily="50" charset="-128"/>
                <a:ea typeface="メイリオ" panose="020B0604030504040204" pitchFamily="50" charset="-128"/>
                <a:cs typeface="Arial" panose="020B0604020202020204" pitchFamily="34" charset="0"/>
              </a:rPr>
              <a:t>或いは</a:t>
            </a:r>
            <a:r>
              <a:rPr lang="en-US" altLang="ja-JP" sz="3600" dirty="0">
                <a:solidFill>
                  <a:srgbClr val="0A0A0A"/>
                </a:solidFill>
                <a:latin typeface="メイリオ" panose="020B0604030504040204" pitchFamily="50" charset="-128"/>
                <a:ea typeface="メイリオ" panose="020B0604030504040204" pitchFamily="50" charset="-128"/>
                <a:cs typeface="Arial" panose="020B0604020202020204" pitchFamily="34" charset="0"/>
              </a:rPr>
              <a:t>0.48mg/100ml</a:t>
            </a:r>
            <a:r>
              <a:rPr lang="ja-JP" altLang="en-US" sz="3600" dirty="0">
                <a:solidFill>
                  <a:srgbClr val="0A0A0A"/>
                </a:solidFill>
                <a:latin typeface="メイリオ" panose="020B0604030504040204" pitchFamily="50" charset="-128"/>
                <a:ea typeface="メイリオ" panose="020B0604030504040204" pitchFamily="50" charset="-128"/>
                <a:cs typeface="Arial" panose="020B0604020202020204" pitchFamily="34" charset="0"/>
              </a:rPr>
              <a:t>との報告があります。</a:t>
            </a:r>
            <a:endParaRPr lang="ja-JP" altLang="en-US" sz="3600" dirty="0">
              <a:latin typeface="メイリオ" panose="020B0604030504040204" pitchFamily="50" charset="-128"/>
              <a:ea typeface="メイリオ" panose="020B0604030504040204" pitchFamily="50" charset="-128"/>
            </a:endParaRPr>
          </a:p>
        </p:txBody>
      </p:sp>
      <p:grpSp>
        <p:nvGrpSpPr>
          <p:cNvPr id="101" name="グループ化 100">
            <a:extLst>
              <a:ext uri="{FF2B5EF4-FFF2-40B4-BE49-F238E27FC236}">
                <a16:creationId xmlns:a16="http://schemas.microsoft.com/office/drawing/2014/main" id="{69CB1822-0938-7350-FBC1-0E28C40B0BEC}"/>
              </a:ext>
            </a:extLst>
          </p:cNvPr>
          <p:cNvGrpSpPr>
            <a:grpSpLocks noChangeAspect="1"/>
          </p:cNvGrpSpPr>
          <p:nvPr/>
        </p:nvGrpSpPr>
        <p:grpSpPr>
          <a:xfrm>
            <a:off x="22951188" y="17475583"/>
            <a:ext cx="6637434" cy="4644000"/>
            <a:chOff x="5161494" y="4147980"/>
            <a:chExt cx="2721980" cy="1733909"/>
          </a:xfrm>
        </p:grpSpPr>
        <p:pic>
          <p:nvPicPr>
            <p:cNvPr id="102" name="図 101">
              <a:extLst>
                <a:ext uri="{FF2B5EF4-FFF2-40B4-BE49-F238E27FC236}">
                  <a16:creationId xmlns:a16="http://schemas.microsoft.com/office/drawing/2014/main" id="{670191B6-F77F-D36F-73AE-7B5898B259A7}"/>
                </a:ext>
              </a:extLst>
            </p:cNvPr>
            <p:cNvPicPr>
              <a:picLocks noChangeAspect="1"/>
            </p:cNvPicPr>
            <p:nvPr/>
          </p:nvPicPr>
          <p:blipFill>
            <a:blip r:embed="rId11"/>
            <a:stretch>
              <a:fillRect/>
            </a:stretch>
          </p:blipFill>
          <p:spPr>
            <a:xfrm>
              <a:off x="5380256" y="4412309"/>
              <a:ext cx="2503218" cy="1469580"/>
            </a:xfrm>
            <a:prstGeom prst="rect">
              <a:avLst/>
            </a:prstGeom>
            <a:solidFill>
              <a:sysClr val="window" lastClr="FFFFFF"/>
            </a:solidFill>
          </p:spPr>
        </p:pic>
        <p:sp>
          <p:nvSpPr>
            <p:cNvPr id="103" name="テキスト ボックス 102">
              <a:extLst>
                <a:ext uri="{FF2B5EF4-FFF2-40B4-BE49-F238E27FC236}">
                  <a16:creationId xmlns:a16="http://schemas.microsoft.com/office/drawing/2014/main" id="{7593EB97-35E1-444D-BAF3-01F232EC371C}"/>
                </a:ext>
              </a:extLst>
            </p:cNvPr>
            <p:cNvSpPr txBox="1"/>
            <p:nvPr/>
          </p:nvSpPr>
          <p:spPr>
            <a:xfrm>
              <a:off x="6298519" y="4585245"/>
              <a:ext cx="585203" cy="195352"/>
            </a:xfrm>
            <a:prstGeom prst="rect">
              <a:avLst/>
            </a:prstGeom>
            <a:solidFill>
              <a:srgbClr val="4472C4"/>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8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rPr>
                <a:t>TS75</a:t>
              </a:r>
              <a:r>
                <a:rPr kumimoji="0" lang="ja-JP" altLang="en-US" sz="28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rPr>
                <a:t>株</a:t>
              </a:r>
            </a:p>
          </p:txBody>
        </p:sp>
        <p:sp>
          <p:nvSpPr>
            <p:cNvPr id="104" name="テキスト ボックス 103">
              <a:extLst>
                <a:ext uri="{FF2B5EF4-FFF2-40B4-BE49-F238E27FC236}">
                  <a16:creationId xmlns:a16="http://schemas.microsoft.com/office/drawing/2014/main" id="{7157EC8B-23C6-D231-49FB-0B8956661977}"/>
                </a:ext>
              </a:extLst>
            </p:cNvPr>
            <p:cNvSpPr txBox="1"/>
            <p:nvPr/>
          </p:nvSpPr>
          <p:spPr>
            <a:xfrm>
              <a:off x="7212345" y="4360722"/>
              <a:ext cx="585203" cy="195352"/>
            </a:xfrm>
            <a:prstGeom prst="rect">
              <a:avLst/>
            </a:prstGeom>
            <a:solidFill>
              <a:srgbClr val="4472C4"/>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8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rPr>
                <a:t>TS25</a:t>
              </a:r>
              <a:r>
                <a:rPr kumimoji="0" lang="ja-JP" altLang="en-US" sz="28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rPr>
                <a:t>株</a:t>
              </a:r>
            </a:p>
          </p:txBody>
        </p:sp>
        <p:sp>
          <p:nvSpPr>
            <p:cNvPr id="105" name="テキスト ボックス 104">
              <a:extLst>
                <a:ext uri="{FF2B5EF4-FFF2-40B4-BE49-F238E27FC236}">
                  <a16:creationId xmlns:a16="http://schemas.microsoft.com/office/drawing/2014/main" id="{ED1B7742-E4B8-E06F-6A14-E35D40009330}"/>
                </a:ext>
              </a:extLst>
            </p:cNvPr>
            <p:cNvSpPr txBox="1"/>
            <p:nvPr/>
          </p:nvSpPr>
          <p:spPr>
            <a:xfrm>
              <a:off x="5161494" y="4147980"/>
              <a:ext cx="2284540" cy="195352"/>
            </a:xfrm>
            <a:prstGeom prst="rect">
              <a:avLst/>
            </a:prstGeom>
            <a:noFill/>
          </p:spPr>
          <p:txBody>
            <a:bodyPr wrap="none" rtlCol="0">
              <a:spAutoFit/>
            </a:bodyPr>
            <a:lstStyle/>
            <a:p>
              <a:r>
                <a:rPr kumimoji="1" lang="ja-JP" altLang="en-US" sz="2800" dirty="0">
                  <a:latin typeface="メイリオ" panose="020B0604030504040204" pitchFamily="50" charset="-128"/>
                  <a:ea typeface="メイリオ" panose="020B0604030504040204" pitchFamily="50" charset="-128"/>
                </a:rPr>
                <a:t>漬物の血圧への影響（イメージ）</a:t>
              </a:r>
            </a:p>
          </p:txBody>
        </p:sp>
      </p:grpSp>
      <p:sp>
        <p:nvSpPr>
          <p:cNvPr id="106" name="矢印: 右 105">
            <a:extLst>
              <a:ext uri="{FF2B5EF4-FFF2-40B4-BE49-F238E27FC236}">
                <a16:creationId xmlns:a16="http://schemas.microsoft.com/office/drawing/2014/main" id="{5CF7AAC6-3985-842E-4643-71EACEE53F98}"/>
              </a:ext>
            </a:extLst>
          </p:cNvPr>
          <p:cNvSpPr/>
          <p:nvPr/>
        </p:nvSpPr>
        <p:spPr>
          <a:xfrm>
            <a:off x="7887053" y="11661600"/>
            <a:ext cx="1935813" cy="6629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54400235"/>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sz="3200" dirty="0" smtClean="0"/>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8021</TotalTime>
  <Words>790</Words>
  <Application>Microsoft Office PowerPoint</Application>
  <PresentationFormat>ユーザー設定</PresentationFormat>
  <Paragraphs>57</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HGPｺﾞｼｯｸM</vt:lpstr>
      <vt:lpstr>UD デジタル 教科書体 NP-R</vt:lpstr>
      <vt:lpstr>メイリオ</vt:lpstr>
      <vt:lpstr>游ゴシック</vt:lpstr>
      <vt:lpstr>Arial</vt:lpstr>
      <vt:lpstr>Calibri</vt:lpstr>
      <vt:lpstr>Wingdings</vt:lpstr>
      <vt:lpstr>標準デザイン</vt:lpstr>
      <vt:lpstr>PowerPoint プレゼンテーション</vt:lpstr>
    </vt:vector>
  </TitlesOfParts>
  <Company>岐阜県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記者クラブの皆様と 　　　　　研究開発課との勉強会開催のご案内</dc:title>
  <dc:creator>Administrator</dc:creator>
  <cp:lastModifiedBy>加島 隆洋</cp:lastModifiedBy>
  <cp:revision>688</cp:revision>
  <cp:lastPrinted>2026-09-10T05:42:54Z</cp:lastPrinted>
  <dcterms:created xsi:type="dcterms:W3CDTF">2010-07-21T05:30:19Z</dcterms:created>
  <dcterms:modified xsi:type="dcterms:W3CDTF">2026-09-10T06:22:57Z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2026-03-24T06:26:58Z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b3aceacd-ceff-4204-ad98-1574a3312f69</vt:lpwstr>
  </property>
  <property fmtid="{D5CDD505-2E9C-101B-9397-08002B2CF9AE}" pid="7" name="MSIP_Label_defa4170-0d19-0005-0004-bc88714345d2_ActionId">
    <vt:lpwstr>5bc3e27e-7b25-4375-8679-06e02637f824</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